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43" r:id="rId2"/>
    <p:sldId id="281" r:id="rId3"/>
    <p:sldId id="363" r:id="rId4"/>
    <p:sldId id="369" r:id="rId5"/>
    <p:sldId id="362" r:id="rId6"/>
    <p:sldId id="361" r:id="rId7"/>
    <p:sldId id="364" r:id="rId8"/>
    <p:sldId id="365" r:id="rId9"/>
    <p:sldId id="366" r:id="rId10"/>
    <p:sldId id="373" r:id="rId11"/>
    <p:sldId id="291" r:id="rId12"/>
    <p:sldId id="346" r:id="rId13"/>
    <p:sldId id="347" r:id="rId14"/>
    <p:sldId id="348" r:id="rId15"/>
    <p:sldId id="344" r:id="rId16"/>
    <p:sldId id="370" r:id="rId17"/>
    <p:sldId id="345" r:id="rId18"/>
    <p:sldId id="349" r:id="rId19"/>
    <p:sldId id="371" r:id="rId20"/>
    <p:sldId id="350" r:id="rId21"/>
    <p:sldId id="372" r:id="rId22"/>
    <p:sldId id="351" r:id="rId23"/>
    <p:sldId id="352" r:id="rId24"/>
    <p:sldId id="353" r:id="rId25"/>
    <p:sldId id="354" r:id="rId26"/>
    <p:sldId id="355" r:id="rId27"/>
    <p:sldId id="356" r:id="rId28"/>
    <p:sldId id="357" r:id="rId29"/>
  </p:sldIdLst>
  <p:sldSz cx="9144000" cy="6858000" type="screen4x3"/>
  <p:notesSz cx="6797675" cy="9926638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o van den Berg" initials="M.F." lastIdx="4" clrIdx="0"/>
  <p:cmAuthor id="1" name="Leeuwen, Sylvia van" initials="LSv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469"/>
    <a:srgbClr val="C0504D"/>
    <a:srgbClr val="E6B9B8"/>
    <a:srgbClr val="9BBB59"/>
    <a:srgbClr val="000000"/>
    <a:srgbClr val="6C0000"/>
    <a:srgbClr val="FCD5B4"/>
    <a:srgbClr val="D8E4BC"/>
    <a:srgbClr val="003D99"/>
    <a:srgbClr val="0050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Stijl, donker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06" autoAdjust="0"/>
    <p:restoredTop sz="76888" autoAdjust="0"/>
  </p:normalViewPr>
  <p:slideViewPr>
    <p:cSldViewPr>
      <p:cViewPr>
        <p:scale>
          <a:sx n="80" d="100"/>
          <a:sy n="80" d="100"/>
        </p:scale>
        <p:origin x="-2436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10904762891818143"/>
          <c:y val="1.966135811970871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5223308090089092E-3"/>
          <c:y val="0.1346062992125984"/>
          <c:w val="0.65002385526561679"/>
          <c:h val="0.80011628754738995"/>
        </c:manualLayout>
      </c:layout>
      <c:pieChart>
        <c:varyColors val="1"/>
        <c:ser>
          <c:idx val="0"/>
          <c:order val="0"/>
          <c:tx>
            <c:strRef>
              <c:f>'Data voor figuren'!$P$4</c:f>
              <c:strCache>
                <c:ptCount val="1"/>
                <c:pt idx="0">
                  <c:v>Arrangement 3</c:v>
                </c:pt>
              </c:strCache>
            </c:strRef>
          </c:tx>
          <c:dPt>
            <c:idx val="1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DA3-9446-9E6C-FC9EC8B236D3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DA3-9446-9E6C-FC9EC8B236D3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DA3-9446-9E6C-FC9EC8B236D3}"/>
              </c:ext>
            </c:extLst>
          </c:dPt>
          <c:dPt>
            <c:idx val="4"/>
            <c:bubble3D val="0"/>
            <c:spPr>
              <a:pattFill prst="ltDnDiag">
                <a:fgClr>
                  <a:schemeClr val="accent2"/>
                </a:fgClr>
                <a:bgClr>
                  <a:schemeClr val="accent3"/>
                </a:bgClr>
              </a:patt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DA3-9446-9E6C-FC9EC8B236D3}"/>
              </c:ext>
            </c:extLst>
          </c:dPt>
          <c:dPt>
            <c:idx val="5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DA3-9446-9E6C-FC9EC8B236D3}"/>
              </c:ext>
            </c:extLst>
          </c:dPt>
          <c:dPt>
            <c:idx val="6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DA3-9446-9E6C-FC9EC8B236D3}"/>
              </c:ext>
            </c:extLst>
          </c:dPt>
          <c:cat>
            <c:strRef>
              <c:f>'Data voor figuren'!$O$5:$O$11</c:f>
              <c:strCache>
                <c:ptCount val="7"/>
                <c:pt idx="0">
                  <c:v>Goed</c:v>
                </c:pt>
                <c:pt idx="1">
                  <c:v>Voldoende</c:v>
                </c:pt>
                <c:pt idx="2">
                  <c:v>Matig</c:v>
                </c:pt>
                <c:pt idx="3">
                  <c:v>Slecht</c:v>
                </c:pt>
                <c:pt idx="4">
                  <c:v>Wisselend</c:v>
                </c:pt>
                <c:pt idx="5">
                  <c:v>Anders</c:v>
                </c:pt>
                <c:pt idx="6">
                  <c:v>Weet niet/wil niet zeggen</c:v>
                </c:pt>
              </c:strCache>
            </c:strRef>
          </c:cat>
          <c:val>
            <c:numRef>
              <c:f>'Data voor figuren'!$P$5:$P$11</c:f>
              <c:numCache>
                <c:formatCode>0%</c:formatCode>
                <c:ptCount val="7"/>
                <c:pt idx="0">
                  <c:v>0.37567567567567567</c:v>
                </c:pt>
                <c:pt idx="1">
                  <c:v>0.14594594594594595</c:v>
                </c:pt>
                <c:pt idx="2">
                  <c:v>0.1864864864864865</c:v>
                </c:pt>
                <c:pt idx="3">
                  <c:v>0.13783783783783785</c:v>
                </c:pt>
                <c:pt idx="4">
                  <c:v>0.13243243243243244</c:v>
                </c:pt>
                <c:pt idx="5">
                  <c:v>1.6216216216216217E-2</c:v>
                </c:pt>
                <c:pt idx="6">
                  <c:v>5.4054054054054057E-3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DDA3-9446-9E6C-FC9EC8B236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solidFill>
            <a:srgbClr val="002469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nl-N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1644594119279143"/>
          <c:y val="3.105143335328332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5223308090089092E-3"/>
          <c:y val="0.1346062992125984"/>
          <c:w val="0.65002385526561679"/>
          <c:h val="0.80011628754738995"/>
        </c:manualLayout>
      </c:layout>
      <c:pieChart>
        <c:varyColors val="1"/>
        <c:ser>
          <c:idx val="0"/>
          <c:order val="0"/>
          <c:tx>
            <c:strRef>
              <c:f>'Data voor figuren'!$Q$4</c:f>
              <c:strCache>
                <c:ptCount val="1"/>
                <c:pt idx="0">
                  <c:v>Arrangement 4</c:v>
                </c:pt>
              </c:strCache>
            </c:strRef>
          </c:tx>
          <c:dPt>
            <c:idx val="1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343-AA4B-A2D4-555CB587ECAA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343-AA4B-A2D4-555CB587ECAA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343-AA4B-A2D4-555CB587ECAA}"/>
              </c:ext>
            </c:extLst>
          </c:dPt>
          <c:dPt>
            <c:idx val="4"/>
            <c:bubble3D val="0"/>
            <c:spPr>
              <a:pattFill prst="ltDnDiag">
                <a:fgClr>
                  <a:schemeClr val="accent2"/>
                </a:fgClr>
                <a:bgClr>
                  <a:schemeClr val="accent3"/>
                </a:bgClr>
              </a:patt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343-AA4B-A2D4-555CB587ECAA}"/>
              </c:ext>
            </c:extLst>
          </c:dPt>
          <c:dPt>
            <c:idx val="5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343-AA4B-A2D4-555CB587ECAA}"/>
              </c:ext>
            </c:extLst>
          </c:dPt>
          <c:dPt>
            <c:idx val="6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343-AA4B-A2D4-555CB587ECAA}"/>
              </c:ext>
            </c:extLst>
          </c:dPt>
          <c:cat>
            <c:strRef>
              <c:f>'Data voor figuren'!$O$5:$O$11</c:f>
              <c:strCache>
                <c:ptCount val="7"/>
                <c:pt idx="0">
                  <c:v>Goed</c:v>
                </c:pt>
                <c:pt idx="1">
                  <c:v>Voldoende</c:v>
                </c:pt>
                <c:pt idx="2">
                  <c:v>Matig</c:v>
                </c:pt>
                <c:pt idx="3">
                  <c:v>Slecht</c:v>
                </c:pt>
                <c:pt idx="4">
                  <c:v>Wisselend</c:v>
                </c:pt>
                <c:pt idx="5">
                  <c:v>Anders</c:v>
                </c:pt>
                <c:pt idx="6">
                  <c:v>Weet niet/wil niet zeggen</c:v>
                </c:pt>
              </c:strCache>
            </c:strRef>
          </c:cat>
          <c:val>
            <c:numRef>
              <c:f>'Data voor figuren'!$Q$5:$Q$11</c:f>
              <c:numCache>
                <c:formatCode>0%</c:formatCode>
                <c:ptCount val="7"/>
                <c:pt idx="0">
                  <c:v>8.8319088319088315E-2</c:v>
                </c:pt>
                <c:pt idx="1">
                  <c:v>0.11396011396011396</c:v>
                </c:pt>
                <c:pt idx="2">
                  <c:v>0.31339031339031337</c:v>
                </c:pt>
                <c:pt idx="3">
                  <c:v>0.34188034188034189</c:v>
                </c:pt>
                <c:pt idx="4">
                  <c:v>0.12535612535612536</c:v>
                </c:pt>
                <c:pt idx="5">
                  <c:v>1.4245014245014245E-2</c:v>
                </c:pt>
                <c:pt idx="6">
                  <c:v>2.8490028490028491E-3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D343-AA4B-A2D4-555CB587EC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5957901950117948"/>
          <c:y val="0.14642929459450743"/>
          <c:w val="0.32416522829526284"/>
          <c:h val="0.74351953725571707"/>
        </c:manualLayout>
      </c:layout>
      <c:overlay val="0"/>
      <c:txPr>
        <a:bodyPr/>
        <a:lstStyle/>
        <a:p>
          <a:pPr rtl="0">
            <a:defRPr sz="1800"/>
          </a:pPr>
          <a:endParaRPr lang="nl-NL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solidFill>
            <a:srgbClr val="002469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nl-NL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5223308090089092E-3"/>
          <c:y val="0.1346062992125984"/>
          <c:w val="0.65002385526561679"/>
          <c:h val="0.80011628754738995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5957901950117948"/>
          <c:y val="0.14642929459450743"/>
          <c:w val="0.32416522829526284"/>
          <c:h val="0.74351953725571707"/>
        </c:manualLayout>
      </c:layout>
      <c:overlay val="0"/>
      <c:txPr>
        <a:bodyPr/>
        <a:lstStyle/>
        <a:p>
          <a:pPr rtl="0">
            <a:defRPr sz="1800"/>
          </a:pPr>
          <a:endParaRPr lang="nl-NL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solidFill>
            <a:srgbClr val="002469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nl-NL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9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4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9" y="9428164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E3C4EC4D-31FA-492F-ACEC-3F8924F06AE4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017561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9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1" y="4714876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opmaakprofielen van de modeltekst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4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9" y="9428164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0C564C4B-46A0-440A-8FE9-BBDCB8EB94C1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1052513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dirty="0" smtClean="0">
              <a:ea typeface="ＭＳ Ｐゴシック" pitchFamily="34" charset="-128"/>
            </a:endParaRPr>
          </a:p>
        </p:txBody>
      </p:sp>
      <p:sp>
        <p:nvSpPr>
          <p:cNvPr id="21508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889" indent="-28572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907" indent="-2285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070" indent="-2285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232" indent="-2285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395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559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722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884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1E5A917-CD28-4787-AFCA-F3F006C018FF}" type="slidenum">
              <a:rPr lang="nl-NL" altLang="nl-NL" smtClean="0"/>
              <a:pPr eaLnBrk="1" hangingPunct="1">
                <a:spcBef>
                  <a:spcPct val="0"/>
                </a:spcBef>
              </a:pPr>
              <a:t>1</a:t>
            </a:fld>
            <a:endParaRPr lang="nl-NL" altLang="nl-N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altLang="nl-NL" dirty="0" smtClean="0">
              <a:solidFill>
                <a:srgbClr val="002469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pPr marL="165415" indent="-165415">
              <a:buFontTx/>
              <a:buChar char="-"/>
            </a:pPr>
            <a:endParaRPr lang="nl-NL" altLang="nl-NL" baseline="0" dirty="0" smtClean="0">
              <a:solidFill>
                <a:srgbClr val="002469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pPr marL="165415" indent="-165415">
              <a:buFontTx/>
              <a:buChar char="-"/>
            </a:pPr>
            <a:endParaRPr lang="nl-NL" altLang="nl-NL" baseline="0" dirty="0" smtClean="0">
              <a:solidFill>
                <a:srgbClr val="002469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pPr marL="165415" indent="-165415">
              <a:buFontTx/>
              <a:buChar char="-"/>
            </a:pPr>
            <a:endParaRPr lang="nl-NL" altLang="nl-NL" baseline="0" dirty="0" smtClean="0">
              <a:solidFill>
                <a:srgbClr val="002469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pPr marL="165415" indent="-165415">
              <a:buFontTx/>
              <a:buChar char="-"/>
            </a:pPr>
            <a:endParaRPr lang="nl-NL" altLang="nl-NL" baseline="0" dirty="0" smtClean="0">
              <a:solidFill>
                <a:srgbClr val="002469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pPr marL="165415" indent="-165415">
              <a:buFontTx/>
              <a:buChar char="-"/>
            </a:pPr>
            <a:endParaRPr lang="nl-NL" altLang="nl-NL" dirty="0" smtClean="0">
              <a:solidFill>
                <a:srgbClr val="002469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  <p:sp>
        <p:nvSpPr>
          <p:cNvPr id="24580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889" indent="-28572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907" indent="-2285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070" indent="-2285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232" indent="-2285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395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559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722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884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71EC724-9676-40D0-920B-B2C1BC99AD32}" type="slidenum">
              <a:rPr lang="nl-NL" altLang="nl-NL" smtClean="0"/>
              <a:pPr eaLnBrk="1" hangingPunct="1">
                <a:spcBef>
                  <a:spcPct val="0"/>
                </a:spcBef>
              </a:pPr>
              <a:t>10</a:t>
            </a:fld>
            <a:endParaRPr lang="nl-NL" altLang="nl-NL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dirty="0" smtClean="0">
              <a:solidFill>
                <a:srgbClr val="002469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  <p:sp>
        <p:nvSpPr>
          <p:cNvPr id="24580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889" indent="-28572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907" indent="-2285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070" indent="-2285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232" indent="-2285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395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559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722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884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71EC724-9676-40D0-920B-B2C1BC99AD32}" type="slidenum">
              <a:rPr lang="nl-NL" altLang="nl-NL" smtClean="0"/>
              <a:pPr eaLnBrk="1" hangingPunct="1">
                <a:spcBef>
                  <a:spcPct val="0"/>
                </a:spcBef>
              </a:pPr>
              <a:t>11</a:t>
            </a:fld>
            <a:endParaRPr lang="nl-NL" altLang="nl-NL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dirty="0" smtClean="0">
              <a:solidFill>
                <a:srgbClr val="002469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  <p:sp>
        <p:nvSpPr>
          <p:cNvPr id="24580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889" indent="-28572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907" indent="-2285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070" indent="-2285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232" indent="-2285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395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559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722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884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71EC724-9676-40D0-920B-B2C1BC99AD32}" type="slidenum">
              <a:rPr lang="nl-NL" altLang="nl-NL" smtClean="0"/>
              <a:pPr eaLnBrk="1" hangingPunct="1">
                <a:spcBef>
                  <a:spcPct val="0"/>
                </a:spcBef>
              </a:pPr>
              <a:t>12</a:t>
            </a:fld>
            <a:endParaRPr lang="nl-NL" altLang="nl-NL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dirty="0">
              <a:solidFill>
                <a:srgbClr val="002469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  <p:sp>
        <p:nvSpPr>
          <p:cNvPr id="24580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889" indent="-28572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907" indent="-2285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070" indent="-2285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232" indent="-2285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395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559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722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884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71EC724-9676-40D0-920B-B2C1BC99AD32}" type="slidenum">
              <a:rPr lang="nl-NL" altLang="nl-NL" smtClean="0"/>
              <a:pPr eaLnBrk="1" hangingPunct="1">
                <a:spcBef>
                  <a:spcPct val="0"/>
                </a:spcBef>
              </a:pPr>
              <a:t>13</a:t>
            </a:fld>
            <a:endParaRPr lang="nl-NL" altLang="nl-NL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dirty="0" smtClean="0">
              <a:solidFill>
                <a:srgbClr val="002469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  <p:sp>
        <p:nvSpPr>
          <p:cNvPr id="24580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889" indent="-28572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907" indent="-2285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070" indent="-2285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232" indent="-2285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395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559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722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884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71EC724-9676-40D0-920B-B2C1BC99AD32}" type="slidenum">
              <a:rPr lang="nl-NL" altLang="nl-NL" smtClean="0"/>
              <a:pPr eaLnBrk="1" hangingPunct="1">
                <a:spcBef>
                  <a:spcPct val="0"/>
                </a:spcBef>
              </a:pPr>
              <a:t>14</a:t>
            </a:fld>
            <a:endParaRPr lang="nl-NL" altLang="nl-NL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nl-NL" altLang="nl-NL" baseline="0" dirty="0" smtClean="0">
              <a:solidFill>
                <a:srgbClr val="002469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  <p:sp>
        <p:nvSpPr>
          <p:cNvPr id="38916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889" indent="-28572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907" indent="-2285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070" indent="-2285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232" indent="-2285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395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559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722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884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8656480-64E5-47EE-8BB8-BEF6C1B16813}" type="slidenum">
              <a:rPr lang="nl-NL" altLang="nl-NL" smtClean="0"/>
              <a:pPr eaLnBrk="1" hangingPunct="1">
                <a:spcBef>
                  <a:spcPct val="0"/>
                </a:spcBef>
              </a:pPr>
              <a:t>15</a:t>
            </a:fld>
            <a:endParaRPr lang="nl-NL" altLang="nl-NL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nl-NL" altLang="nl-NL" baseline="0" dirty="0" smtClean="0">
              <a:solidFill>
                <a:srgbClr val="002469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  <p:sp>
        <p:nvSpPr>
          <p:cNvPr id="38916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889" indent="-28572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907" indent="-2285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070" indent="-2285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232" indent="-2285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395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559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722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884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8656480-64E5-47EE-8BB8-BEF6C1B16813}" type="slidenum">
              <a:rPr lang="nl-NL" altLang="nl-NL" smtClean="0"/>
              <a:pPr eaLnBrk="1" hangingPunct="1">
                <a:spcBef>
                  <a:spcPct val="0"/>
                </a:spcBef>
              </a:pPr>
              <a:t>16</a:t>
            </a:fld>
            <a:endParaRPr lang="nl-NL" altLang="nl-NL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dirty="0" smtClean="0">
              <a:ea typeface="ＭＳ Ｐゴシック" pitchFamily="34" charset="-128"/>
            </a:endParaRPr>
          </a:p>
        </p:txBody>
      </p:sp>
      <p:sp>
        <p:nvSpPr>
          <p:cNvPr id="38916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889" indent="-28572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907" indent="-2285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070" indent="-2285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232" indent="-2285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395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559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722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884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8656480-64E5-47EE-8BB8-BEF6C1B16813}" type="slidenum">
              <a:rPr lang="nl-NL" altLang="nl-NL" smtClean="0"/>
              <a:pPr eaLnBrk="1" hangingPunct="1">
                <a:spcBef>
                  <a:spcPct val="0"/>
                </a:spcBef>
              </a:pPr>
              <a:t>17</a:t>
            </a:fld>
            <a:endParaRPr lang="nl-NL" altLang="nl-NL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Tx/>
              <a:buNone/>
            </a:pPr>
            <a:endParaRPr lang="nl-NL" altLang="nl-NL" dirty="0" smtClean="0">
              <a:solidFill>
                <a:srgbClr val="002469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  <p:sp>
        <p:nvSpPr>
          <p:cNvPr id="24580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889" indent="-28572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907" indent="-2285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070" indent="-2285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232" indent="-2285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395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559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722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884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71EC724-9676-40D0-920B-B2C1BC99AD32}" type="slidenum">
              <a:rPr lang="nl-NL" altLang="nl-NL" smtClean="0"/>
              <a:pPr eaLnBrk="1" hangingPunct="1">
                <a:spcBef>
                  <a:spcPct val="0"/>
                </a:spcBef>
              </a:pPr>
              <a:t>18</a:t>
            </a:fld>
            <a:endParaRPr lang="nl-NL" altLang="nl-NL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Tx/>
              <a:buNone/>
            </a:pPr>
            <a:endParaRPr lang="nl-NL" sz="1200" kern="1200" dirty="0" smtClean="0">
              <a:solidFill>
                <a:srgbClr val="002469"/>
              </a:solidFill>
              <a:effectLst/>
              <a:latin typeface="Times New Roman" panose="02020603050405020304" pitchFamily="18" charset="0"/>
              <a:ea typeface="ＭＳ Ｐゴシック" charset="-128"/>
              <a:cs typeface="Times New Roman" panose="02020603050405020304" pitchFamily="18" charset="0"/>
            </a:endParaRPr>
          </a:p>
        </p:txBody>
      </p:sp>
      <p:sp>
        <p:nvSpPr>
          <p:cNvPr id="24580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889" indent="-28572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907" indent="-2285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070" indent="-2285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232" indent="-2285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395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559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722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884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71EC724-9676-40D0-920B-B2C1BC99AD32}" type="slidenum">
              <a:rPr lang="nl-NL" altLang="nl-NL" smtClean="0"/>
              <a:pPr eaLnBrk="1" hangingPunct="1">
                <a:spcBef>
                  <a:spcPct val="0"/>
                </a:spcBef>
              </a:pPr>
              <a:t>19</a:t>
            </a:fld>
            <a:endParaRPr lang="nl-NL" altLang="nl-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dirty="0" smtClean="0">
              <a:solidFill>
                <a:srgbClr val="002469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  <p:sp>
        <p:nvSpPr>
          <p:cNvPr id="23556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889" indent="-28572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907" indent="-2285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070" indent="-2285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232" indent="-2285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395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559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722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884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347B53B-C376-4CC9-8E1F-DFF696295C85}" type="slidenum">
              <a:rPr lang="nl-NL" altLang="nl-NL" smtClean="0"/>
              <a:pPr eaLnBrk="1" hangingPunct="1">
                <a:spcBef>
                  <a:spcPct val="0"/>
                </a:spcBef>
              </a:pPr>
              <a:t>2</a:t>
            </a:fld>
            <a:endParaRPr lang="nl-NL" altLang="nl-NL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Tx/>
              <a:buNone/>
            </a:pPr>
            <a:endParaRPr lang="nl-NL" altLang="nl-NL" baseline="0" dirty="0" smtClean="0">
              <a:solidFill>
                <a:srgbClr val="002469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  <p:sp>
        <p:nvSpPr>
          <p:cNvPr id="24580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889" indent="-28572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907" indent="-2285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070" indent="-2285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232" indent="-2285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395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559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722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884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71EC724-9676-40D0-920B-B2C1BC99AD32}" type="slidenum">
              <a:rPr lang="nl-NL" altLang="nl-NL" smtClean="0"/>
              <a:pPr eaLnBrk="1" hangingPunct="1">
                <a:spcBef>
                  <a:spcPct val="0"/>
                </a:spcBef>
              </a:pPr>
              <a:t>20</a:t>
            </a:fld>
            <a:endParaRPr lang="nl-NL" altLang="nl-NL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Tx/>
              <a:buNone/>
            </a:pPr>
            <a:endParaRPr lang="nl-NL" altLang="nl-NL" baseline="0" dirty="0" smtClean="0">
              <a:solidFill>
                <a:srgbClr val="002469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  <p:sp>
        <p:nvSpPr>
          <p:cNvPr id="24580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889" indent="-28572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907" indent="-2285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070" indent="-2285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232" indent="-2285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395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559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722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884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71EC724-9676-40D0-920B-B2C1BC99AD32}" type="slidenum">
              <a:rPr lang="nl-NL" altLang="nl-NL" smtClean="0"/>
              <a:pPr eaLnBrk="1" hangingPunct="1">
                <a:spcBef>
                  <a:spcPct val="0"/>
                </a:spcBef>
              </a:pPr>
              <a:t>21</a:t>
            </a:fld>
            <a:endParaRPr lang="nl-NL" altLang="nl-NL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Tx/>
              <a:buNone/>
            </a:pPr>
            <a:endParaRPr lang="nl-NL" altLang="nl-NL" baseline="0" dirty="0" smtClean="0">
              <a:solidFill>
                <a:srgbClr val="002469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  <p:sp>
        <p:nvSpPr>
          <p:cNvPr id="24580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889" indent="-28572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907" indent="-2285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070" indent="-2285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232" indent="-2285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395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559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722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884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71EC724-9676-40D0-920B-B2C1BC99AD32}" type="slidenum">
              <a:rPr lang="nl-NL" altLang="nl-NL" smtClean="0"/>
              <a:pPr eaLnBrk="1" hangingPunct="1">
                <a:spcBef>
                  <a:spcPct val="0"/>
                </a:spcBef>
              </a:pPr>
              <a:t>22</a:t>
            </a:fld>
            <a:endParaRPr lang="nl-NL" altLang="nl-NL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Tx/>
              <a:buNone/>
            </a:pPr>
            <a:endParaRPr lang="nl-NL" altLang="nl-NL" baseline="0" dirty="0" smtClean="0">
              <a:solidFill>
                <a:srgbClr val="002469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  <p:sp>
        <p:nvSpPr>
          <p:cNvPr id="24580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889" indent="-28572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907" indent="-2285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070" indent="-2285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232" indent="-2285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395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559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722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884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71EC724-9676-40D0-920B-B2C1BC99AD32}" type="slidenum">
              <a:rPr lang="nl-NL" altLang="nl-NL" smtClean="0"/>
              <a:pPr eaLnBrk="1" hangingPunct="1">
                <a:spcBef>
                  <a:spcPct val="0"/>
                </a:spcBef>
              </a:pPr>
              <a:t>23</a:t>
            </a:fld>
            <a:endParaRPr lang="nl-NL" altLang="nl-NL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Tx/>
              <a:buNone/>
            </a:pPr>
            <a:endParaRPr lang="nl-NL" altLang="nl-NL" dirty="0" smtClean="0">
              <a:solidFill>
                <a:srgbClr val="002469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endParaRPr lang="nl-NL" altLang="nl-NL" dirty="0" smtClean="0">
              <a:solidFill>
                <a:srgbClr val="002469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  <p:sp>
        <p:nvSpPr>
          <p:cNvPr id="24580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889" indent="-28572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907" indent="-2285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070" indent="-2285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232" indent="-2285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395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559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722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884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71EC724-9676-40D0-920B-B2C1BC99AD32}" type="slidenum">
              <a:rPr lang="nl-NL" altLang="nl-NL" smtClean="0"/>
              <a:pPr eaLnBrk="1" hangingPunct="1">
                <a:spcBef>
                  <a:spcPct val="0"/>
                </a:spcBef>
              </a:pPr>
              <a:t>24</a:t>
            </a:fld>
            <a:endParaRPr lang="nl-NL" altLang="nl-NL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Tx/>
              <a:buNone/>
            </a:pPr>
            <a:endParaRPr lang="nl-NL" altLang="nl-NL" dirty="0" smtClean="0">
              <a:ea typeface="ＭＳ Ｐゴシック" pitchFamily="34" charset="-128"/>
            </a:endParaRPr>
          </a:p>
        </p:txBody>
      </p:sp>
      <p:sp>
        <p:nvSpPr>
          <p:cNvPr id="24580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889" indent="-28572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907" indent="-2285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070" indent="-2285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232" indent="-2285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395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559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722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884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71EC724-9676-40D0-920B-B2C1BC99AD32}" type="slidenum">
              <a:rPr lang="nl-NL" altLang="nl-NL" smtClean="0"/>
              <a:pPr eaLnBrk="1" hangingPunct="1">
                <a:spcBef>
                  <a:spcPct val="0"/>
                </a:spcBef>
              </a:pPr>
              <a:t>25</a:t>
            </a:fld>
            <a:endParaRPr lang="nl-NL" altLang="nl-NL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dirty="0" smtClean="0">
              <a:solidFill>
                <a:srgbClr val="002469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  <p:sp>
        <p:nvSpPr>
          <p:cNvPr id="24580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889" indent="-28572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907" indent="-2285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070" indent="-2285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232" indent="-2285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395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559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722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884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71EC724-9676-40D0-920B-B2C1BC99AD32}" type="slidenum">
              <a:rPr lang="nl-NL" altLang="nl-NL" smtClean="0"/>
              <a:pPr eaLnBrk="1" hangingPunct="1">
                <a:spcBef>
                  <a:spcPct val="0"/>
                </a:spcBef>
              </a:pPr>
              <a:t>26</a:t>
            </a:fld>
            <a:endParaRPr lang="nl-NL" altLang="nl-NL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nl-NL" altLang="nl-NL" baseline="0" dirty="0" smtClean="0">
              <a:ea typeface="ＭＳ Ｐゴシック" pitchFamily="34" charset="-128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nl-NL" altLang="nl-NL" baseline="0" dirty="0" smtClean="0">
                <a:ea typeface="ＭＳ Ｐゴシック" pitchFamily="34" charset="-128"/>
              </a:rPr>
              <a:t> </a:t>
            </a:r>
            <a:endParaRPr lang="nl-NL" altLang="nl-NL" dirty="0" smtClean="0">
              <a:ea typeface="ＭＳ Ｐゴシック" pitchFamily="34" charset="-128"/>
            </a:endParaRPr>
          </a:p>
        </p:txBody>
      </p:sp>
      <p:sp>
        <p:nvSpPr>
          <p:cNvPr id="38916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889" indent="-28572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907" indent="-2285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070" indent="-2285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232" indent="-2285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395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559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722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884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8656480-64E5-47EE-8BB8-BEF6C1B16813}" type="slidenum">
              <a:rPr lang="nl-NL" altLang="nl-NL" smtClean="0"/>
              <a:pPr eaLnBrk="1" hangingPunct="1">
                <a:spcBef>
                  <a:spcPct val="0"/>
                </a:spcBef>
              </a:pPr>
              <a:t>27</a:t>
            </a:fld>
            <a:endParaRPr lang="nl-NL" altLang="nl-NL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nl-NL" altLang="nl-NL" baseline="0" dirty="0" smtClean="0">
              <a:ea typeface="ＭＳ Ｐゴシック" pitchFamily="34" charset="-128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nl-NL" altLang="nl-NL" baseline="0" dirty="0" smtClean="0">
                <a:ea typeface="ＭＳ Ｐゴシック" pitchFamily="34" charset="-128"/>
              </a:rPr>
              <a:t> </a:t>
            </a:r>
            <a:endParaRPr lang="nl-NL" altLang="nl-NL" dirty="0" smtClean="0">
              <a:ea typeface="ＭＳ Ｐゴシック" pitchFamily="34" charset="-128"/>
            </a:endParaRPr>
          </a:p>
        </p:txBody>
      </p:sp>
      <p:sp>
        <p:nvSpPr>
          <p:cNvPr id="38916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889" indent="-28572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907" indent="-2285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070" indent="-2285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232" indent="-2285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395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559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722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884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8656480-64E5-47EE-8BB8-BEF6C1B16813}" type="slidenum">
              <a:rPr lang="nl-NL" altLang="nl-NL" smtClean="0"/>
              <a:pPr eaLnBrk="1" hangingPunct="1">
                <a:spcBef>
                  <a:spcPct val="0"/>
                </a:spcBef>
              </a:pPr>
              <a:t>28</a:t>
            </a:fld>
            <a:endParaRPr lang="nl-NL" altLang="nl-N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dirty="0" smtClean="0">
              <a:solidFill>
                <a:srgbClr val="002469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  <p:sp>
        <p:nvSpPr>
          <p:cNvPr id="24580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889" indent="-28572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907" indent="-2285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070" indent="-2285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232" indent="-2285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395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559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722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884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71EC724-9676-40D0-920B-B2C1BC99AD32}" type="slidenum">
              <a:rPr lang="nl-NL" altLang="nl-NL" smtClean="0"/>
              <a:pPr eaLnBrk="1" hangingPunct="1">
                <a:spcBef>
                  <a:spcPct val="0"/>
                </a:spcBef>
              </a:pPr>
              <a:t>3</a:t>
            </a:fld>
            <a:endParaRPr lang="nl-NL" altLang="nl-N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dirty="0" smtClean="0">
              <a:solidFill>
                <a:srgbClr val="002469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  <p:sp>
        <p:nvSpPr>
          <p:cNvPr id="24580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889" indent="-28572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907" indent="-2285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070" indent="-2285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232" indent="-2285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395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559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722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884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71EC724-9676-40D0-920B-B2C1BC99AD32}" type="slidenum">
              <a:rPr lang="nl-NL" altLang="nl-NL" smtClean="0"/>
              <a:pPr eaLnBrk="1" hangingPunct="1">
                <a:spcBef>
                  <a:spcPct val="0"/>
                </a:spcBef>
              </a:pPr>
              <a:t>4</a:t>
            </a:fld>
            <a:endParaRPr lang="nl-NL" altLang="nl-N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Tx/>
              <a:buNone/>
            </a:pPr>
            <a:endParaRPr lang="nl-NL" altLang="nl-NL" dirty="0" smtClean="0">
              <a:solidFill>
                <a:srgbClr val="002469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  <p:sp>
        <p:nvSpPr>
          <p:cNvPr id="24580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889" indent="-28572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907" indent="-2285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070" indent="-2285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232" indent="-2285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395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559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722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884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71EC724-9676-40D0-920B-B2C1BC99AD32}" type="slidenum">
              <a:rPr lang="nl-NL" altLang="nl-NL" smtClean="0"/>
              <a:pPr eaLnBrk="1" hangingPunct="1">
                <a:spcBef>
                  <a:spcPct val="0"/>
                </a:spcBef>
              </a:pPr>
              <a:t>5</a:t>
            </a:fld>
            <a:endParaRPr lang="nl-NL" altLang="nl-N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Tx/>
              <a:buNone/>
            </a:pPr>
            <a:endParaRPr lang="nl-NL" altLang="nl-NL" dirty="0">
              <a:solidFill>
                <a:srgbClr val="002469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  <p:sp>
        <p:nvSpPr>
          <p:cNvPr id="24580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889" indent="-28572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907" indent="-2285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070" indent="-2285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232" indent="-2285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395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559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722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884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71EC724-9676-40D0-920B-B2C1BC99AD32}" type="slidenum">
              <a:rPr lang="nl-NL" altLang="nl-NL" smtClean="0"/>
              <a:pPr eaLnBrk="1" hangingPunct="1">
                <a:spcBef>
                  <a:spcPct val="0"/>
                </a:spcBef>
              </a:pPr>
              <a:t>6</a:t>
            </a:fld>
            <a:endParaRPr lang="nl-NL" altLang="nl-N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Tx/>
              <a:buNone/>
            </a:pPr>
            <a:endParaRPr lang="nl-NL" altLang="nl-NL" dirty="0" smtClean="0">
              <a:solidFill>
                <a:srgbClr val="002469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  <p:sp>
        <p:nvSpPr>
          <p:cNvPr id="24580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889" indent="-28572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907" indent="-2285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070" indent="-2285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232" indent="-2285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395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559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722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884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71EC724-9676-40D0-920B-B2C1BC99AD32}" type="slidenum">
              <a:rPr lang="nl-NL" altLang="nl-NL" smtClean="0"/>
              <a:pPr eaLnBrk="1" hangingPunct="1">
                <a:spcBef>
                  <a:spcPct val="0"/>
                </a:spcBef>
              </a:pPr>
              <a:t>7</a:t>
            </a:fld>
            <a:endParaRPr lang="nl-NL" altLang="nl-N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Tx/>
              <a:buNone/>
            </a:pPr>
            <a:endParaRPr lang="nl-NL" altLang="nl-NL" dirty="0">
              <a:solidFill>
                <a:srgbClr val="002469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  <p:sp>
        <p:nvSpPr>
          <p:cNvPr id="24580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889" indent="-28572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907" indent="-2285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070" indent="-2285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232" indent="-2285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395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559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722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884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71EC724-9676-40D0-920B-B2C1BC99AD32}" type="slidenum">
              <a:rPr lang="nl-NL" altLang="nl-NL" smtClean="0"/>
              <a:pPr eaLnBrk="1" hangingPunct="1">
                <a:spcBef>
                  <a:spcPct val="0"/>
                </a:spcBef>
              </a:pPr>
              <a:t>8</a:t>
            </a:fld>
            <a:endParaRPr lang="nl-NL" altLang="nl-N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Tx/>
              <a:buNone/>
            </a:pPr>
            <a:endParaRPr lang="nl-NL" altLang="nl-NL" dirty="0" smtClean="0">
              <a:solidFill>
                <a:srgbClr val="002469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  <p:sp>
        <p:nvSpPr>
          <p:cNvPr id="24580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889" indent="-28572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907" indent="-2285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070" indent="-2285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232" indent="-2285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395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559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722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884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71EC724-9676-40D0-920B-B2C1BC99AD32}" type="slidenum">
              <a:rPr lang="nl-NL" altLang="nl-NL" smtClean="0"/>
              <a:pPr eaLnBrk="1" hangingPunct="1">
                <a:spcBef>
                  <a:spcPct val="0"/>
                </a:spcBef>
              </a:pPr>
              <a:t>9</a:t>
            </a:fld>
            <a:endParaRPr lang="nl-NL" altLang="nl-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97BC4-C4EE-4564-A22F-711FCB33D906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95374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DFA75-2DBA-42D7-A9E8-E7BCC1CD41BA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954876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76AD2-0302-4AB1-91F0-C1308B2C7E1F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833766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B808F-3B0E-43A3-8C70-BB01A15CC1D8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626638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66CF2-21BD-4173-800D-4E99CB735007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14620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A1FF5-41FB-4D33-9DBB-92323C63BDB2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13239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DC300-FA82-48AF-92C3-3B99701468DD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609809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4FFB7-1C22-4419-8125-4653207F5ACC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9715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223EC-1870-419B-BA3C-DA263DA4A3D5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01478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68829-EC80-448A-BECA-4D5778FD51C3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65531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90E8F-16F0-4DD6-8216-02E7E39885AC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339990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B4E69-AA5A-4A3E-9AAE-3C10AC3ECB76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60550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charset="-128"/>
              </a:defRPr>
            </a:lvl1pPr>
          </a:lstStyle>
          <a:p>
            <a:pPr>
              <a:defRPr/>
            </a:pPr>
            <a:fld id="{A85F4AD0-B6F3-4674-966F-C15B48C39830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288051"/>
            <a:ext cx="1467026" cy="584741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4283968" y="5889466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rgbClr val="0024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Raadsinformatiebijeenkomst</a:t>
            </a:r>
          </a:p>
          <a:p>
            <a:pPr algn="r"/>
            <a:r>
              <a:rPr lang="nl-NL" sz="2000" dirty="0" smtClean="0">
                <a:solidFill>
                  <a:srgbClr val="0024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april 2019</a:t>
            </a:r>
            <a:endParaRPr lang="nl-NL" sz="2000" dirty="0">
              <a:solidFill>
                <a:srgbClr val="00246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363" y="-1965325"/>
            <a:ext cx="9358313" cy="1079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5724128" y="5889466"/>
            <a:ext cx="3125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rgbClr val="0024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Raadsinformatiebijeenkomst</a:t>
            </a:r>
          </a:p>
          <a:p>
            <a:pPr algn="r"/>
            <a:r>
              <a:rPr lang="nl-NL" sz="2000" dirty="0" smtClean="0">
                <a:solidFill>
                  <a:srgbClr val="0024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april 201</a:t>
            </a:r>
            <a:r>
              <a:rPr lang="nl-NL" sz="2000" dirty="0">
                <a:solidFill>
                  <a:srgbClr val="0024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nl-NL" sz="2000" dirty="0" smtClean="0">
              <a:solidFill>
                <a:srgbClr val="00246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39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19" y="-99392"/>
            <a:ext cx="9361040" cy="1080469"/>
          </a:xfrm>
          <a:prstGeom prst="rect">
            <a:avLst/>
          </a:prstGeom>
        </p:spPr>
      </p:pic>
      <p:pic>
        <p:nvPicPr>
          <p:cNvPr id="5123" name="Picture 4" descr="Rekenkamercommissie gemeente Utrecht (banner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6244392"/>
            <a:ext cx="4829175" cy="56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>
          <a:xfrm>
            <a:off x="6830888" y="6409134"/>
            <a:ext cx="2133600" cy="476250"/>
          </a:xfrm>
        </p:spPr>
        <p:txBody>
          <a:bodyPr/>
          <a:lstStyle/>
          <a:p>
            <a:pPr>
              <a:defRPr/>
            </a:pPr>
            <a:fld id="{48366CF2-21BD-4173-800D-4E99CB735007}" type="slidenum">
              <a:rPr lang="nl-NL" altLang="nl-NL" sz="1600" smtClean="0">
                <a:solidFill>
                  <a:srgbClr val="0024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10</a:t>
            </a:fld>
            <a:endParaRPr lang="nl-NL" altLang="nl-NL" sz="1600" dirty="0">
              <a:solidFill>
                <a:srgbClr val="00246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0" y="-27384"/>
            <a:ext cx="9144000" cy="1008063"/>
          </a:xfrm>
          <a:prstGeom prst="rect">
            <a:avLst/>
          </a:prstGeom>
          <a:solidFill>
            <a:srgbClr val="002469">
              <a:alpha val="0"/>
            </a:srgbClr>
          </a:solidFill>
          <a:ln>
            <a:noFill/>
          </a:ln>
          <a:ex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tabLst>
                <a:tab pos="534988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534988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5349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nl-NL" altLang="nl-NL" dirty="0">
                <a:solidFill>
                  <a:schemeClr val="bg1"/>
                </a:solidFill>
              </a:rPr>
              <a:t>     </a:t>
            </a:r>
            <a:r>
              <a:rPr lang="nl-NL" altLang="nl-NL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nl-NL" altLang="nl-NL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Doelgroep (overig)</a:t>
            </a:r>
            <a:endParaRPr lang="nl-NL" altLang="nl-NL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 rot="5400000">
            <a:off x="-184943" y="182960"/>
            <a:ext cx="981075" cy="611188"/>
          </a:xfrm>
          <a:prstGeom prst="rtTriangle">
            <a:avLst/>
          </a:prstGeom>
          <a:solidFill>
            <a:srgbClr val="C00000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graphicFrame>
        <p:nvGraphicFramePr>
          <p:cNvPr id="13" name="Grafiek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8384620"/>
              </p:ext>
            </p:extLst>
          </p:nvPr>
        </p:nvGraphicFramePr>
        <p:xfrm>
          <a:off x="3829779" y="1582874"/>
          <a:ext cx="5508000" cy="4476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ekstvak 2"/>
          <p:cNvSpPr txBox="1"/>
          <p:nvPr/>
        </p:nvSpPr>
        <p:spPr>
          <a:xfrm>
            <a:off x="315292" y="5690395"/>
            <a:ext cx="6921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0024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Bron: Rekenkamer Utrecht, </a:t>
            </a:r>
            <a:r>
              <a:rPr lang="nl-NL" i="1" dirty="0" smtClean="0">
                <a:solidFill>
                  <a:srgbClr val="0024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Telefonische enquête uitkeringsgerechtigden</a:t>
            </a:r>
            <a:endParaRPr lang="nl-NL" i="1" dirty="0">
              <a:solidFill>
                <a:srgbClr val="00246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305594" y="1052736"/>
            <a:ext cx="829885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600" kern="0" dirty="0" smtClean="0">
                <a:solidFill>
                  <a:srgbClr val="002469"/>
                </a:solidFill>
                <a:latin typeface="Times New Roman" pitchFamily="18" charset="0"/>
                <a:cs typeface="ＭＳ Ｐゴシック" charset="-128"/>
              </a:rPr>
              <a:t>Circa 80% doet of deed in het verleden betaald of onbetaald werk. Klein deel heeft inkomsten uit werk.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600" kern="0" dirty="0" smtClean="0">
                <a:solidFill>
                  <a:srgbClr val="002469"/>
                </a:solidFill>
                <a:latin typeface="Times New Roman" pitchFamily="18" charset="0"/>
                <a:cs typeface="ＭＳ Ｐゴシック" charset="-128"/>
              </a:rPr>
              <a:t>Gezondheid belangrijkste reden te stoppen met werken.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600" kern="0" dirty="0" smtClean="0">
                <a:solidFill>
                  <a:srgbClr val="002469"/>
                </a:solidFill>
                <a:latin typeface="Times New Roman" pitchFamily="18" charset="0"/>
                <a:cs typeface="ＭＳ Ｐゴシック" charset="-128"/>
              </a:rPr>
              <a:t>Respondenten in sterk uiteenlopende beroepen actief (geweest).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600" kern="0" dirty="0" smtClean="0">
                <a:solidFill>
                  <a:srgbClr val="002469"/>
                </a:solidFill>
                <a:latin typeface="Times New Roman" pitchFamily="18" charset="0"/>
                <a:cs typeface="ＭＳ Ｐゴシック" charset="-128"/>
              </a:rPr>
              <a:t>Motivatie om te werken in arrangement 3 hoger dan in arrangement 4.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600" kern="0" dirty="0" smtClean="0">
                <a:solidFill>
                  <a:srgbClr val="002469"/>
                </a:solidFill>
                <a:latin typeface="Times New Roman" pitchFamily="18" charset="0"/>
                <a:cs typeface="ＭＳ Ｐゴシック" charset="-128"/>
              </a:rPr>
              <a:t>Meerderheid uitkeringsgerechtigden woont alleen (met kinderen).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600" kern="0" dirty="0" smtClean="0">
                <a:solidFill>
                  <a:srgbClr val="002469"/>
                </a:solidFill>
                <a:latin typeface="Times New Roman" pitchFamily="18" charset="0"/>
                <a:cs typeface="ＭＳ Ｐゴシック" charset="-128"/>
              </a:rPr>
              <a:t>Respondenten geven hun leven gemiddeld een 6,3. Vaker dan gemiddeld behoefte aan sociale contacten.</a:t>
            </a:r>
            <a:endParaRPr lang="nl-NL" sz="2600" kern="0" dirty="0">
              <a:solidFill>
                <a:srgbClr val="002469"/>
              </a:solidFill>
              <a:latin typeface="Times New Roman" pitchFamily="18" charset="0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717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19" y="-99392"/>
            <a:ext cx="9361040" cy="1080469"/>
          </a:xfrm>
          <a:prstGeom prst="rect">
            <a:avLst/>
          </a:prstGeom>
        </p:spPr>
      </p:pic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5416" y="1124744"/>
            <a:ext cx="8229600" cy="3456384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spcAft>
                <a:spcPts val="400"/>
              </a:spcAft>
              <a:buNone/>
              <a:defRPr/>
            </a:pPr>
            <a:r>
              <a:rPr lang="nl-NL" altLang="nl-NL" sz="2800" b="1" dirty="0" smtClean="0">
                <a:solidFill>
                  <a:srgbClr val="002469"/>
                </a:solidFill>
                <a:latin typeface="Times New Roman" pitchFamily="18" charset="0"/>
                <a:ea typeface="ＭＳ Ｐゴシック" pitchFamily="34" charset="-128"/>
              </a:rPr>
              <a:t>Centrale vraag:</a:t>
            </a:r>
          </a:p>
          <a:p>
            <a:pPr marL="0" indent="0" eaLnBrk="1" hangingPunct="1">
              <a:spcBef>
                <a:spcPts val="0"/>
              </a:spcBef>
              <a:spcAft>
                <a:spcPts val="400"/>
              </a:spcAft>
              <a:buNone/>
              <a:defRPr/>
            </a:pPr>
            <a:endParaRPr lang="nl-NL" altLang="nl-NL" sz="2800" b="1" dirty="0" smtClean="0">
              <a:solidFill>
                <a:srgbClr val="002469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0" indent="0" eaLnBrk="1" hangingPunct="1">
              <a:spcBef>
                <a:spcPts val="0"/>
              </a:spcBef>
              <a:spcAft>
                <a:spcPts val="400"/>
              </a:spcAft>
              <a:buNone/>
              <a:defRPr/>
            </a:pPr>
            <a:r>
              <a:rPr lang="nl-NL" altLang="nl-NL" sz="2800" dirty="0" smtClean="0">
                <a:solidFill>
                  <a:srgbClr val="002469"/>
                </a:solidFill>
                <a:latin typeface="Times New Roman" pitchFamily="18" charset="0"/>
                <a:ea typeface="ＭＳ Ｐゴシック" pitchFamily="34" charset="-128"/>
              </a:rPr>
              <a:t>“</a:t>
            </a:r>
            <a:r>
              <a:rPr lang="nl-NL" altLang="nl-NL" sz="2800" i="1" dirty="0" smtClean="0">
                <a:solidFill>
                  <a:srgbClr val="002469"/>
                </a:solidFill>
                <a:latin typeface="Times New Roman" pitchFamily="18" charset="0"/>
                <a:ea typeface="ＭＳ Ｐゴシック" pitchFamily="34" charset="-128"/>
              </a:rPr>
              <a:t>Heeft de gemeente Utrecht voldoende maatregelen getroffen om ervoor te zorgen dat het beleid van de gemeente Utrecht voor uitkeringsgerechtigden in de arrangementen 3 en 4 doeltreffend en doelmatig is?</a:t>
            </a:r>
            <a:endParaRPr lang="nl-NL" altLang="nl-NL" sz="2800" dirty="0" smtClean="0">
              <a:solidFill>
                <a:srgbClr val="002469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pic>
        <p:nvPicPr>
          <p:cNvPr id="5123" name="Picture 4" descr="Rekenkamercommissie gemeente Utrecht (banner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6146800"/>
            <a:ext cx="48291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>
          <a:xfrm>
            <a:off x="6830888" y="6409134"/>
            <a:ext cx="2133600" cy="476250"/>
          </a:xfrm>
        </p:spPr>
        <p:txBody>
          <a:bodyPr/>
          <a:lstStyle/>
          <a:p>
            <a:pPr>
              <a:defRPr/>
            </a:pPr>
            <a:fld id="{48366CF2-21BD-4173-800D-4E99CB735007}" type="slidenum">
              <a:rPr lang="nl-NL" altLang="nl-NL" sz="1600" smtClean="0">
                <a:solidFill>
                  <a:srgbClr val="0024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11</a:t>
            </a:fld>
            <a:endParaRPr lang="nl-NL" altLang="nl-NL" sz="1600" dirty="0">
              <a:solidFill>
                <a:srgbClr val="00246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0" y="-27384"/>
            <a:ext cx="9144000" cy="1008063"/>
          </a:xfrm>
          <a:prstGeom prst="rect">
            <a:avLst/>
          </a:prstGeom>
          <a:solidFill>
            <a:srgbClr val="002469">
              <a:alpha val="0"/>
            </a:srgbClr>
          </a:solidFill>
          <a:ln>
            <a:noFill/>
          </a:ln>
          <a:ex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tabLst>
                <a:tab pos="534988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534988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5349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nl-NL" altLang="nl-NL" dirty="0">
                <a:solidFill>
                  <a:schemeClr val="bg1"/>
                </a:solidFill>
              </a:rPr>
              <a:t>     </a:t>
            </a:r>
            <a:r>
              <a:rPr lang="nl-NL" altLang="nl-NL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nl-NL" altLang="nl-NL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Opzet rekenkameronderzoek (1)</a:t>
            </a:r>
            <a:endParaRPr lang="nl-NL" altLang="nl-NL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 rot="5400000">
            <a:off x="-184943" y="182960"/>
            <a:ext cx="981075" cy="611188"/>
          </a:xfrm>
          <a:prstGeom prst="rtTriangle">
            <a:avLst/>
          </a:prstGeom>
          <a:solidFill>
            <a:srgbClr val="C00000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19" y="-99392"/>
            <a:ext cx="9361040" cy="1080469"/>
          </a:xfrm>
          <a:prstGeom prst="rect">
            <a:avLst/>
          </a:prstGeom>
        </p:spPr>
      </p:pic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5416" y="1124744"/>
            <a:ext cx="8229600" cy="5184576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spcAft>
                <a:spcPts val="400"/>
              </a:spcAft>
              <a:buNone/>
              <a:defRPr/>
            </a:pPr>
            <a:endParaRPr lang="nl-NL" altLang="nl-NL" sz="2000" dirty="0" smtClean="0">
              <a:solidFill>
                <a:srgbClr val="002469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0" indent="0" eaLnBrk="1" hangingPunct="1">
              <a:spcBef>
                <a:spcPts val="0"/>
              </a:spcBef>
              <a:spcAft>
                <a:spcPts val="400"/>
              </a:spcAft>
              <a:buNone/>
              <a:defRPr/>
            </a:pPr>
            <a:endParaRPr lang="nl-NL" altLang="nl-NL" sz="2000" dirty="0" smtClean="0">
              <a:solidFill>
                <a:srgbClr val="002469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pic>
        <p:nvPicPr>
          <p:cNvPr id="5123" name="Picture 4" descr="Rekenkamercommissie gemeente Utrecht (banner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6146800"/>
            <a:ext cx="48291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>
          <a:xfrm>
            <a:off x="6830888" y="6409134"/>
            <a:ext cx="2133600" cy="476250"/>
          </a:xfrm>
        </p:spPr>
        <p:txBody>
          <a:bodyPr/>
          <a:lstStyle/>
          <a:p>
            <a:pPr>
              <a:defRPr/>
            </a:pPr>
            <a:fld id="{48366CF2-21BD-4173-800D-4E99CB735007}" type="slidenum">
              <a:rPr lang="nl-NL" altLang="nl-NL" sz="1600" smtClean="0">
                <a:solidFill>
                  <a:srgbClr val="0024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12</a:t>
            </a:fld>
            <a:endParaRPr lang="nl-NL" altLang="nl-NL" sz="1600" dirty="0">
              <a:solidFill>
                <a:srgbClr val="00246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0" y="-27384"/>
            <a:ext cx="9144000" cy="1008063"/>
          </a:xfrm>
          <a:prstGeom prst="rect">
            <a:avLst/>
          </a:prstGeom>
          <a:solidFill>
            <a:srgbClr val="002469">
              <a:alpha val="0"/>
            </a:srgbClr>
          </a:solidFill>
          <a:ln>
            <a:noFill/>
          </a:ln>
          <a:ex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tabLst>
                <a:tab pos="534988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534988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5349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nl-NL" altLang="nl-NL" dirty="0">
                <a:solidFill>
                  <a:schemeClr val="bg1"/>
                </a:solidFill>
              </a:rPr>
              <a:t>     </a:t>
            </a:r>
            <a:r>
              <a:rPr lang="nl-NL" altLang="nl-NL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nl-NL" altLang="nl-NL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Opzet rekenkameronderzoek (2)</a:t>
            </a:r>
            <a:endParaRPr lang="nl-NL" altLang="nl-NL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 rot="5400000">
            <a:off x="-184943" y="182960"/>
            <a:ext cx="981075" cy="611188"/>
          </a:xfrm>
          <a:prstGeom prst="rtTriangle">
            <a:avLst/>
          </a:prstGeom>
          <a:solidFill>
            <a:srgbClr val="C00000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85416" y="1124744"/>
            <a:ext cx="822960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eaLnBrk="1" hangingPunct="1">
              <a:spcBef>
                <a:spcPts val="0"/>
              </a:spcBef>
              <a:spcAft>
                <a:spcPts val="400"/>
              </a:spcAft>
              <a:buFontTx/>
              <a:buNone/>
              <a:defRPr/>
            </a:pPr>
            <a:r>
              <a:rPr lang="nl-NL" altLang="nl-NL" sz="2800" b="1" kern="0" dirty="0" smtClean="0">
                <a:solidFill>
                  <a:srgbClr val="002469"/>
                </a:solidFill>
                <a:latin typeface="Times New Roman" pitchFamily="18" charset="0"/>
                <a:ea typeface="ＭＳ Ｐゴシック" pitchFamily="34" charset="-128"/>
              </a:rPr>
              <a:t>Onderzoeksperiode: </a:t>
            </a:r>
            <a:r>
              <a:rPr lang="nl-NL" altLang="nl-NL" sz="2800" kern="0" dirty="0" smtClean="0">
                <a:solidFill>
                  <a:srgbClr val="002469"/>
                </a:solidFill>
                <a:latin typeface="Times New Roman" pitchFamily="18" charset="0"/>
                <a:ea typeface="ＭＳ Ｐゴシック" pitchFamily="34" charset="-128"/>
              </a:rPr>
              <a:t>februari – september 2018.</a:t>
            </a:r>
          </a:p>
          <a:p>
            <a:pPr marL="0" indent="0" eaLnBrk="1" hangingPunct="1">
              <a:spcBef>
                <a:spcPts val="0"/>
              </a:spcBef>
              <a:spcAft>
                <a:spcPts val="400"/>
              </a:spcAft>
              <a:buFontTx/>
              <a:buNone/>
              <a:tabLst>
                <a:tab pos="1793875" algn="l"/>
              </a:tabLst>
              <a:defRPr/>
            </a:pPr>
            <a:r>
              <a:rPr lang="nl-NL" altLang="nl-NL" sz="2800" b="1" kern="0" dirty="0" smtClean="0">
                <a:solidFill>
                  <a:srgbClr val="002469"/>
                </a:solidFill>
                <a:latin typeface="Times New Roman" pitchFamily="18" charset="0"/>
                <a:ea typeface="ＭＳ Ｐゴシック" pitchFamily="34" charset="-128"/>
              </a:rPr>
              <a:t>Producten: - </a:t>
            </a:r>
            <a:r>
              <a:rPr lang="nl-NL" altLang="nl-NL" sz="2800" kern="0" dirty="0" smtClean="0">
                <a:solidFill>
                  <a:srgbClr val="002469"/>
                </a:solidFill>
                <a:latin typeface="Times New Roman" pitchFamily="18" charset="0"/>
                <a:ea typeface="ＭＳ Ｐゴシック" pitchFamily="34" charset="-128"/>
              </a:rPr>
              <a:t>rapport en nota van bevindingen.</a:t>
            </a:r>
          </a:p>
          <a:p>
            <a:pPr marL="0" indent="0" eaLnBrk="1" hangingPunct="1">
              <a:spcBef>
                <a:spcPts val="0"/>
              </a:spcBef>
              <a:spcAft>
                <a:spcPts val="400"/>
              </a:spcAft>
              <a:buFontTx/>
              <a:buNone/>
              <a:tabLst>
                <a:tab pos="1793875" algn="l"/>
                <a:tab pos="1971675" algn="l"/>
              </a:tabLst>
              <a:defRPr/>
            </a:pPr>
            <a:r>
              <a:rPr lang="nl-NL" altLang="nl-NL" sz="2800" b="1" kern="0" dirty="0" smtClean="0">
                <a:solidFill>
                  <a:srgbClr val="002469"/>
                </a:solidFill>
                <a:latin typeface="Times New Roman" pitchFamily="18" charset="0"/>
                <a:ea typeface="ＭＳ Ｐゴシック" pitchFamily="34" charset="-128"/>
              </a:rPr>
              <a:t>	- </a:t>
            </a:r>
            <a:r>
              <a:rPr lang="nl-NL" altLang="nl-NL" sz="2800" kern="0" dirty="0" smtClean="0">
                <a:solidFill>
                  <a:srgbClr val="002469"/>
                </a:solidFill>
                <a:latin typeface="Times New Roman" pitchFamily="18" charset="0"/>
                <a:ea typeface="ＭＳ Ｐゴシック" pitchFamily="34" charset="-128"/>
              </a:rPr>
              <a:t>tabellenboek uitkomsten telefonische 		enquête (internetbijlage).</a:t>
            </a:r>
          </a:p>
          <a:p>
            <a:pPr marL="0" indent="0" eaLnBrk="1" hangingPunct="1">
              <a:spcBef>
                <a:spcPts val="0"/>
              </a:spcBef>
              <a:spcAft>
                <a:spcPts val="400"/>
              </a:spcAft>
              <a:buFontTx/>
              <a:buNone/>
              <a:defRPr/>
            </a:pPr>
            <a:r>
              <a:rPr lang="nl-NL" altLang="nl-NL" sz="2800" b="1" kern="0" dirty="0" smtClean="0">
                <a:solidFill>
                  <a:srgbClr val="002469"/>
                </a:solidFill>
                <a:latin typeface="Times New Roman" pitchFamily="18" charset="0"/>
                <a:ea typeface="ＭＳ Ｐゴシック" pitchFamily="34" charset="-128"/>
              </a:rPr>
              <a:t>Belangrijke onderzoeksstappen:</a:t>
            </a:r>
          </a:p>
          <a:p>
            <a:pPr marL="354013" eaLnBrk="1" hangingPunct="1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r>
              <a:rPr lang="nl-NL" altLang="nl-NL" sz="2800" kern="0" dirty="0" smtClean="0">
                <a:solidFill>
                  <a:srgbClr val="002469"/>
                </a:solidFill>
                <a:latin typeface="Times New Roman" pitchFamily="18" charset="0"/>
                <a:ea typeface="ＭＳ Ｐゴシック" pitchFamily="34" charset="-128"/>
              </a:rPr>
              <a:t>Analyse documenten, klantenbestand, financiën, instrumenten en resultaten.</a:t>
            </a:r>
          </a:p>
          <a:p>
            <a:pPr marL="354013" eaLnBrk="1" hangingPunct="1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r>
              <a:rPr lang="nl-NL" altLang="nl-NL" sz="2800" kern="0" dirty="0" smtClean="0">
                <a:solidFill>
                  <a:srgbClr val="002469"/>
                </a:solidFill>
                <a:latin typeface="Times New Roman" pitchFamily="18" charset="0"/>
                <a:ea typeface="ＭＳ Ｐゴシック" pitchFamily="34" charset="-128"/>
              </a:rPr>
              <a:t>35 interviews gemeente en samenwerkingspartners.</a:t>
            </a:r>
          </a:p>
          <a:p>
            <a:pPr marL="354013" eaLnBrk="1" hangingPunct="1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r>
              <a:rPr lang="nl-NL" altLang="nl-NL" sz="2800" kern="0" dirty="0" smtClean="0">
                <a:solidFill>
                  <a:srgbClr val="002469"/>
                </a:solidFill>
                <a:latin typeface="Times New Roman" pitchFamily="18" charset="0"/>
                <a:ea typeface="ＭＳ Ｐゴシック" pitchFamily="34" charset="-128"/>
              </a:rPr>
              <a:t>Telefonische enquête uitkeringsgerechtigden (724).</a:t>
            </a:r>
          </a:p>
          <a:p>
            <a:pPr marL="354013" eaLnBrk="1" hangingPunct="1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r>
              <a:rPr lang="nl-NL" altLang="nl-NL" sz="2800" kern="0" dirty="0" smtClean="0">
                <a:solidFill>
                  <a:srgbClr val="002469"/>
                </a:solidFill>
                <a:latin typeface="Times New Roman" pitchFamily="18" charset="0"/>
                <a:ea typeface="ＭＳ Ｐゴシック" pitchFamily="34" charset="-128"/>
              </a:rPr>
              <a:t>Verdiepende gesprekken uitkeringsgerechtigden (14).</a:t>
            </a:r>
          </a:p>
          <a:p>
            <a:pPr marL="354013" eaLnBrk="1" hangingPunct="1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endParaRPr lang="nl-NL" altLang="nl-NL" sz="2800" kern="0" dirty="0" smtClean="0">
              <a:solidFill>
                <a:srgbClr val="002469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984250" eaLnBrk="1" hangingPunct="1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endParaRPr lang="nl-NL" altLang="nl-NL" sz="2800" kern="0" dirty="0" smtClean="0">
              <a:solidFill>
                <a:srgbClr val="002469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962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19" y="-99392"/>
            <a:ext cx="9361040" cy="1080469"/>
          </a:xfrm>
          <a:prstGeom prst="rect">
            <a:avLst/>
          </a:prstGeom>
        </p:spPr>
      </p:pic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5416" y="1124744"/>
            <a:ext cx="8229600" cy="5184576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spcAft>
                <a:spcPts val="400"/>
              </a:spcAft>
              <a:buNone/>
              <a:defRPr/>
            </a:pPr>
            <a:endParaRPr lang="nl-NL" altLang="nl-NL" sz="2000" dirty="0" smtClean="0">
              <a:solidFill>
                <a:srgbClr val="002469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0" indent="0" eaLnBrk="1" hangingPunct="1">
              <a:spcBef>
                <a:spcPts val="0"/>
              </a:spcBef>
              <a:spcAft>
                <a:spcPts val="400"/>
              </a:spcAft>
              <a:buNone/>
              <a:defRPr/>
            </a:pPr>
            <a:endParaRPr lang="nl-NL" altLang="nl-NL" sz="2000" dirty="0" smtClean="0">
              <a:solidFill>
                <a:srgbClr val="002469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pic>
        <p:nvPicPr>
          <p:cNvPr id="5123" name="Picture 4" descr="Rekenkamercommissie gemeente Utrecht (banner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6146800"/>
            <a:ext cx="48291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>
          <a:xfrm>
            <a:off x="6830888" y="6409134"/>
            <a:ext cx="2133600" cy="476250"/>
          </a:xfrm>
        </p:spPr>
        <p:txBody>
          <a:bodyPr/>
          <a:lstStyle/>
          <a:p>
            <a:pPr>
              <a:defRPr/>
            </a:pPr>
            <a:fld id="{48366CF2-21BD-4173-800D-4E99CB735007}" type="slidenum">
              <a:rPr lang="nl-NL" altLang="nl-NL" sz="1600" smtClean="0">
                <a:solidFill>
                  <a:srgbClr val="0024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13</a:t>
            </a:fld>
            <a:endParaRPr lang="nl-NL" altLang="nl-NL" sz="1600" dirty="0">
              <a:solidFill>
                <a:srgbClr val="00246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0" y="-27384"/>
            <a:ext cx="9144000" cy="1008063"/>
          </a:xfrm>
          <a:prstGeom prst="rect">
            <a:avLst/>
          </a:prstGeom>
          <a:solidFill>
            <a:srgbClr val="002469">
              <a:alpha val="0"/>
            </a:srgbClr>
          </a:solidFill>
          <a:ln>
            <a:noFill/>
          </a:ln>
          <a:ex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tabLst>
                <a:tab pos="534988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534988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5349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nl-NL" altLang="nl-NL" dirty="0">
                <a:solidFill>
                  <a:schemeClr val="bg1"/>
                </a:solidFill>
              </a:rPr>
              <a:t>     </a:t>
            </a:r>
            <a:r>
              <a:rPr lang="nl-NL" altLang="nl-NL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nl-NL" altLang="nl-NL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Analysekader</a:t>
            </a:r>
            <a:endParaRPr lang="nl-NL" altLang="nl-NL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 rot="5400000">
            <a:off x="-184943" y="182960"/>
            <a:ext cx="981075" cy="611188"/>
          </a:xfrm>
          <a:prstGeom prst="rtTriangle">
            <a:avLst/>
          </a:prstGeom>
          <a:solidFill>
            <a:srgbClr val="C00000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85416" y="1124744"/>
            <a:ext cx="822960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354013" eaLnBrk="1" hangingPunct="1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endParaRPr lang="nl-NL" altLang="nl-NL" sz="2800" kern="0" dirty="0" smtClean="0">
              <a:solidFill>
                <a:srgbClr val="002469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984250" eaLnBrk="1" hangingPunct="1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endParaRPr lang="nl-NL" altLang="nl-NL" sz="2800" kern="0" dirty="0" smtClean="0">
              <a:solidFill>
                <a:srgbClr val="002469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" y="979092"/>
            <a:ext cx="9167903" cy="514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055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19" y="-99392"/>
            <a:ext cx="9361040" cy="1080469"/>
          </a:xfrm>
          <a:prstGeom prst="rect">
            <a:avLst/>
          </a:prstGeom>
        </p:spPr>
      </p:pic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5416" y="1124744"/>
            <a:ext cx="8229600" cy="5184576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spcAft>
                <a:spcPts val="400"/>
              </a:spcAft>
              <a:buNone/>
              <a:defRPr/>
            </a:pPr>
            <a:endParaRPr lang="nl-NL" altLang="nl-NL" sz="2000" dirty="0" smtClean="0">
              <a:solidFill>
                <a:srgbClr val="002469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0" indent="0" eaLnBrk="1" hangingPunct="1">
              <a:spcBef>
                <a:spcPts val="0"/>
              </a:spcBef>
              <a:spcAft>
                <a:spcPts val="400"/>
              </a:spcAft>
              <a:buNone/>
              <a:defRPr/>
            </a:pPr>
            <a:endParaRPr lang="nl-NL" altLang="nl-NL" sz="2000" dirty="0" smtClean="0">
              <a:solidFill>
                <a:srgbClr val="002469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pic>
        <p:nvPicPr>
          <p:cNvPr id="5123" name="Picture 4" descr="Rekenkamercommissie gemeente Utrecht (banner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6146800"/>
            <a:ext cx="48291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>
          <a:xfrm>
            <a:off x="6830888" y="6409134"/>
            <a:ext cx="2133600" cy="476250"/>
          </a:xfrm>
        </p:spPr>
        <p:txBody>
          <a:bodyPr/>
          <a:lstStyle/>
          <a:p>
            <a:pPr>
              <a:defRPr/>
            </a:pPr>
            <a:fld id="{48366CF2-21BD-4173-800D-4E99CB735007}" type="slidenum">
              <a:rPr lang="nl-NL" altLang="nl-NL" sz="1600" smtClean="0">
                <a:solidFill>
                  <a:srgbClr val="0024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14</a:t>
            </a:fld>
            <a:endParaRPr lang="nl-NL" altLang="nl-NL" sz="1600" dirty="0">
              <a:solidFill>
                <a:srgbClr val="00246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0" y="-27384"/>
            <a:ext cx="9144000" cy="1008063"/>
          </a:xfrm>
          <a:prstGeom prst="rect">
            <a:avLst/>
          </a:prstGeom>
          <a:solidFill>
            <a:srgbClr val="002469">
              <a:alpha val="0"/>
            </a:srgbClr>
          </a:solidFill>
          <a:ln>
            <a:noFill/>
          </a:ln>
          <a:ex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tabLst>
                <a:tab pos="534988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534988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5349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nl-NL" altLang="nl-NL" dirty="0">
                <a:solidFill>
                  <a:schemeClr val="bg1"/>
                </a:solidFill>
              </a:rPr>
              <a:t>     </a:t>
            </a:r>
            <a:r>
              <a:rPr lang="nl-NL" altLang="nl-NL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nl-NL" altLang="nl-NL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Hoofdconclusie</a:t>
            </a:r>
            <a:endParaRPr lang="nl-NL" altLang="nl-NL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 rot="5400000">
            <a:off x="-184943" y="182960"/>
            <a:ext cx="981075" cy="611188"/>
          </a:xfrm>
          <a:prstGeom prst="rtTriangle">
            <a:avLst/>
          </a:prstGeom>
          <a:solidFill>
            <a:srgbClr val="C00000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39552" y="1124744"/>
            <a:ext cx="8229600" cy="4752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468313" indent="-457200" eaLnBrk="1" hangingPunct="1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r>
              <a:rPr lang="nl-NL" altLang="nl-NL" sz="2800" kern="0" dirty="0" smtClean="0">
                <a:solidFill>
                  <a:srgbClr val="002469"/>
                </a:solidFill>
                <a:latin typeface="Times New Roman" pitchFamily="18" charset="0"/>
                <a:ea typeface="ＭＳ Ｐゴシック" pitchFamily="34" charset="-128"/>
              </a:rPr>
              <a:t>Grote diversiteit in kenmerken en persoonlijke omstandigheden. Meer inzicht en maatwerk nodig.</a:t>
            </a:r>
          </a:p>
          <a:p>
            <a:pPr marL="468313" indent="-457200" eaLnBrk="1" hangingPunct="1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r>
              <a:rPr lang="nl-NL" altLang="nl-NL" sz="2800" kern="0" dirty="0" smtClean="0">
                <a:solidFill>
                  <a:srgbClr val="002469"/>
                </a:solidFill>
                <a:latin typeface="Times New Roman" pitchFamily="18" charset="0"/>
                <a:ea typeface="ＭＳ Ｐゴシック" pitchFamily="34" charset="-128"/>
              </a:rPr>
              <a:t>Niet vast te stellen of maatregelen voldoende zijn om beleid doeltreffend en doelmatig te laten zijn. </a:t>
            </a:r>
          </a:p>
          <a:p>
            <a:pPr marL="468313" indent="-457200" eaLnBrk="1" hangingPunct="1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r>
              <a:rPr lang="nl-NL" altLang="nl-NL" sz="2800" kern="0" dirty="0" smtClean="0">
                <a:solidFill>
                  <a:srgbClr val="002469"/>
                </a:solidFill>
                <a:latin typeface="Times New Roman" pitchFamily="18" charset="0"/>
                <a:ea typeface="ＭＳ Ｐゴシック" pitchFamily="34" charset="-128"/>
              </a:rPr>
              <a:t>In de dienstverlening meer aandacht nodig voor persoonlijke situatie en individuele zorgvraag.</a:t>
            </a:r>
          </a:p>
          <a:p>
            <a:pPr marL="468313" indent="-457200" eaLnBrk="1" hangingPunct="1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r>
              <a:rPr lang="nl-NL" altLang="nl-NL" sz="2800" kern="0" dirty="0" smtClean="0">
                <a:solidFill>
                  <a:srgbClr val="002469"/>
                </a:solidFill>
                <a:latin typeface="Times New Roman" pitchFamily="18" charset="0"/>
                <a:ea typeface="ＭＳ Ｐゴシック" pitchFamily="34" charset="-128"/>
              </a:rPr>
              <a:t>Meer kennis veelvoorkomende problematiek en meer contact nodig.</a:t>
            </a:r>
          </a:p>
          <a:p>
            <a:pPr marL="468313" indent="-457200" eaLnBrk="1" hangingPunct="1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r>
              <a:rPr lang="nl-NL" altLang="nl-NL" sz="2800" kern="0" dirty="0" smtClean="0">
                <a:solidFill>
                  <a:srgbClr val="002469"/>
                </a:solidFill>
                <a:latin typeface="Times New Roman" pitchFamily="18" charset="0"/>
                <a:ea typeface="ＭＳ Ｐゴシック" pitchFamily="34" charset="-128"/>
              </a:rPr>
              <a:t>Communicatie en informatie meer op maat maken voor specifieke doelgroepen.</a:t>
            </a:r>
          </a:p>
        </p:txBody>
      </p:sp>
    </p:spTree>
    <p:extLst>
      <p:ext uri="{BB962C8B-B14F-4D97-AF65-F5344CB8AC3E}">
        <p14:creationId xmlns:p14="http://schemas.microsoft.com/office/powerpoint/2010/main" val="126192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19" y="-99392"/>
            <a:ext cx="9361040" cy="1080469"/>
          </a:xfrm>
          <a:prstGeom prst="rect">
            <a:avLst/>
          </a:prstGeom>
        </p:spPr>
      </p:pic>
      <p:pic>
        <p:nvPicPr>
          <p:cNvPr id="8" name="Picture 4" descr="Rekenkamercommissie gemeente Utrecht (banner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6146800"/>
            <a:ext cx="48291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9"/>
          <p:cNvSpPr txBox="1">
            <a:spLocks noChangeArrowheads="1"/>
          </p:cNvSpPr>
          <p:nvPr/>
        </p:nvSpPr>
        <p:spPr bwMode="auto">
          <a:xfrm>
            <a:off x="7938" y="-28575"/>
            <a:ext cx="9144000" cy="1009651"/>
          </a:xfrm>
          <a:prstGeom prst="rect">
            <a:avLst/>
          </a:prstGeom>
          <a:solidFill>
            <a:srgbClr val="002469">
              <a:alpha val="0"/>
            </a:srgbClr>
          </a:solidFill>
          <a:ln>
            <a:noFill/>
          </a:ln>
          <a:ex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tabLst>
                <a:tab pos="534988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534988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5349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nl-NL" altLang="nl-NL" dirty="0" smtClean="0">
                <a:solidFill>
                  <a:schemeClr val="bg1"/>
                </a:solidFill>
              </a:rPr>
              <a:t>	</a:t>
            </a:r>
            <a:r>
              <a:rPr lang="nl-NL" altLang="nl-NL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nl-NL" altLang="nl-NL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Bestuurlijke reactie en nawoord</a:t>
            </a:r>
            <a:endParaRPr lang="nl-NL" altLang="nl-NL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0" name="AutoShape 12"/>
          <p:cNvSpPr>
            <a:spLocks noChangeArrowheads="1"/>
          </p:cNvSpPr>
          <p:nvPr/>
        </p:nvSpPr>
        <p:spPr bwMode="auto">
          <a:xfrm rot="5400000">
            <a:off x="-184944" y="184944"/>
            <a:ext cx="981075" cy="611188"/>
          </a:xfrm>
          <a:prstGeom prst="rtTriangle">
            <a:avLst/>
          </a:prstGeom>
          <a:solidFill>
            <a:srgbClr val="C00000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sp>
        <p:nvSpPr>
          <p:cNvPr id="9" name="Tijdelijke aanduiding voor dianummer 2"/>
          <p:cNvSpPr>
            <a:spLocks noGrp="1"/>
          </p:cNvSpPr>
          <p:nvPr>
            <p:ph type="sldNum" sz="quarter" idx="12"/>
          </p:nvPr>
        </p:nvSpPr>
        <p:spPr>
          <a:xfrm>
            <a:off x="6902896" y="6409134"/>
            <a:ext cx="2133600" cy="476250"/>
          </a:xfrm>
        </p:spPr>
        <p:txBody>
          <a:bodyPr/>
          <a:lstStyle/>
          <a:p>
            <a:pPr>
              <a:defRPr/>
            </a:pPr>
            <a:fld id="{48366CF2-21BD-4173-800D-4E99CB735007}" type="slidenum">
              <a:rPr lang="nl-NL" altLang="nl-NL" sz="1600" smtClean="0">
                <a:solidFill>
                  <a:srgbClr val="0024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15</a:t>
            </a:fld>
            <a:endParaRPr lang="nl-NL" altLang="nl-NL" sz="1600" dirty="0">
              <a:solidFill>
                <a:srgbClr val="00246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68913" y="1124744"/>
            <a:ext cx="822960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11113" indent="0" eaLnBrk="1" hangingPunct="1">
              <a:spcBef>
                <a:spcPts val="0"/>
              </a:spcBef>
              <a:spcAft>
                <a:spcPts val="400"/>
              </a:spcAft>
              <a:buNone/>
              <a:tabLst>
                <a:tab pos="355600" algn="l"/>
              </a:tabLst>
              <a:defRPr/>
            </a:pPr>
            <a:r>
              <a:rPr lang="nl-NL" altLang="nl-NL" sz="2800" kern="0" dirty="0" smtClean="0">
                <a:solidFill>
                  <a:srgbClr val="002469"/>
                </a:solidFill>
                <a:latin typeface="Times New Roman" pitchFamily="18" charset="0"/>
                <a:ea typeface="ＭＳ Ｐゴシック" pitchFamily="34" charset="-128"/>
              </a:rPr>
              <a:t>Positief dat profijt en lering van het onderzoek benoemd wordt en college met de aanbevelingen aan de slag wil.</a:t>
            </a:r>
          </a:p>
          <a:p>
            <a:pPr marL="11113" indent="0" eaLnBrk="1" hangingPunct="1">
              <a:spcBef>
                <a:spcPts val="0"/>
              </a:spcBef>
              <a:spcAft>
                <a:spcPts val="400"/>
              </a:spcAft>
              <a:buNone/>
              <a:tabLst>
                <a:tab pos="355600" algn="l"/>
              </a:tabLst>
              <a:defRPr/>
            </a:pPr>
            <a:endParaRPr lang="nl-NL" altLang="nl-NL" sz="2800" kern="0" dirty="0">
              <a:solidFill>
                <a:srgbClr val="002469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11113" indent="0" eaLnBrk="1" hangingPunct="1">
              <a:spcBef>
                <a:spcPts val="0"/>
              </a:spcBef>
              <a:spcAft>
                <a:spcPts val="400"/>
              </a:spcAft>
              <a:buNone/>
              <a:tabLst>
                <a:tab pos="355600" algn="l"/>
              </a:tabLst>
              <a:defRPr/>
            </a:pPr>
            <a:r>
              <a:rPr lang="nl-NL" altLang="nl-NL" sz="2800" kern="0" dirty="0" smtClean="0">
                <a:solidFill>
                  <a:srgbClr val="002469"/>
                </a:solidFill>
                <a:latin typeface="Times New Roman" pitchFamily="18" charset="0"/>
                <a:ea typeface="ＭＳ Ｐゴシック" pitchFamily="34" charset="-128"/>
              </a:rPr>
              <a:t>In het algemeen:</a:t>
            </a:r>
          </a:p>
          <a:p>
            <a:pPr marL="468313" indent="-457200" eaLnBrk="1" hangingPunct="1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§"/>
              <a:tabLst>
                <a:tab pos="355600" algn="l"/>
              </a:tabLst>
              <a:defRPr/>
            </a:pPr>
            <a:r>
              <a:rPr lang="nl-NL" altLang="nl-NL" sz="2800" kern="0" dirty="0">
                <a:solidFill>
                  <a:srgbClr val="002469"/>
                </a:solidFill>
                <a:latin typeface="Times New Roman" pitchFamily="18" charset="0"/>
                <a:ea typeface="ＭＳ Ｐゴシック" pitchFamily="34" charset="-128"/>
              </a:rPr>
              <a:t>n</a:t>
            </a:r>
            <a:r>
              <a:rPr lang="nl-NL" altLang="nl-NL" sz="2800" kern="0" dirty="0" smtClean="0">
                <a:solidFill>
                  <a:srgbClr val="002469"/>
                </a:solidFill>
                <a:latin typeface="Times New Roman" pitchFamily="18" charset="0"/>
                <a:ea typeface="ＭＳ Ｐゴシック" pitchFamily="34" charset="-128"/>
              </a:rPr>
              <a:t>og niet concreet en SMART gemaakt.</a:t>
            </a:r>
          </a:p>
          <a:p>
            <a:pPr marL="468313" indent="-457200" eaLnBrk="1" hangingPunct="1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§"/>
              <a:tabLst>
                <a:tab pos="355600" algn="l"/>
              </a:tabLst>
              <a:defRPr/>
            </a:pPr>
            <a:r>
              <a:rPr lang="nl-NL" altLang="nl-NL" sz="2800" kern="0" dirty="0">
                <a:solidFill>
                  <a:srgbClr val="002469"/>
                </a:solidFill>
                <a:latin typeface="Times New Roman" pitchFamily="18" charset="0"/>
                <a:ea typeface="ＭＳ Ｐゴシック" pitchFamily="34" charset="-128"/>
              </a:rPr>
              <a:t>v</a:t>
            </a:r>
            <a:r>
              <a:rPr lang="nl-NL" altLang="nl-NL" sz="2800" kern="0" dirty="0" smtClean="0">
                <a:solidFill>
                  <a:srgbClr val="002469"/>
                </a:solidFill>
                <a:latin typeface="Times New Roman" pitchFamily="18" charset="0"/>
                <a:ea typeface="ＭＳ Ｐゴシック" pitchFamily="34" charset="-128"/>
              </a:rPr>
              <a:t>ervolg lijkt versnipperd te raken.</a:t>
            </a:r>
          </a:p>
          <a:p>
            <a:pPr marL="468313" indent="-457200" eaLnBrk="1" hangingPunct="1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§"/>
              <a:tabLst>
                <a:tab pos="355600" algn="l"/>
              </a:tabLst>
              <a:defRPr/>
            </a:pPr>
            <a:r>
              <a:rPr lang="nl-NL" altLang="nl-NL" sz="2800" kern="0" dirty="0">
                <a:solidFill>
                  <a:srgbClr val="002469"/>
                </a:solidFill>
                <a:latin typeface="Times New Roman" pitchFamily="18" charset="0"/>
                <a:ea typeface="ＭＳ Ｐゴシック" pitchFamily="34" charset="-128"/>
              </a:rPr>
              <a:t>s</a:t>
            </a:r>
            <a:r>
              <a:rPr lang="nl-NL" altLang="nl-NL" sz="2800" kern="0" dirty="0" smtClean="0">
                <a:solidFill>
                  <a:srgbClr val="002469"/>
                </a:solidFill>
                <a:latin typeface="Times New Roman" pitchFamily="18" charset="0"/>
                <a:ea typeface="ＭＳ Ｐゴシック" pitchFamily="34" charset="-128"/>
              </a:rPr>
              <a:t>amenhang is juist belangrijk.</a:t>
            </a:r>
          </a:p>
          <a:p>
            <a:pPr marL="468313" indent="-457200" eaLnBrk="1" hangingPunct="1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§"/>
              <a:tabLst>
                <a:tab pos="355600" algn="l"/>
              </a:tabLst>
              <a:defRPr/>
            </a:pPr>
            <a:r>
              <a:rPr lang="nl-NL" altLang="nl-NL" sz="2800" kern="0" dirty="0">
                <a:solidFill>
                  <a:srgbClr val="002469"/>
                </a:solidFill>
                <a:latin typeface="Times New Roman" pitchFamily="18" charset="0"/>
                <a:ea typeface="ＭＳ Ｐゴシック" pitchFamily="34" charset="-128"/>
              </a:rPr>
              <a:t>d</a:t>
            </a:r>
            <a:r>
              <a:rPr lang="nl-NL" altLang="nl-NL" sz="2800" kern="0" dirty="0" smtClean="0">
                <a:solidFill>
                  <a:srgbClr val="002469"/>
                </a:solidFill>
                <a:latin typeface="Times New Roman" pitchFamily="18" charset="0"/>
                <a:ea typeface="ＭＳ Ｐゴシック" pitchFamily="34" charset="-128"/>
              </a:rPr>
              <a:t>uidelijkheid nodig over opvolging aanbevelingen.</a:t>
            </a:r>
          </a:p>
          <a:p>
            <a:pPr marL="468313" indent="-457200" eaLnBrk="1" hangingPunct="1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§"/>
              <a:tabLst>
                <a:tab pos="355600" algn="l"/>
              </a:tabLst>
              <a:defRPr/>
            </a:pPr>
            <a:endParaRPr lang="nl-NL" altLang="nl-NL" sz="2800" kern="0" dirty="0" smtClean="0">
              <a:solidFill>
                <a:srgbClr val="002469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468313" indent="-457200" eaLnBrk="1" hangingPunct="1">
              <a:spcBef>
                <a:spcPts val="0"/>
              </a:spcBef>
              <a:spcAft>
                <a:spcPts val="400"/>
              </a:spcAft>
              <a:buFont typeface="Symbol"/>
              <a:buChar char="Þ"/>
              <a:tabLst>
                <a:tab pos="355600" algn="l"/>
              </a:tabLst>
              <a:defRPr/>
            </a:pPr>
            <a:endParaRPr lang="nl-NL" altLang="nl-NL" sz="2800" kern="0" dirty="0" smtClean="0">
              <a:solidFill>
                <a:srgbClr val="002469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984250" eaLnBrk="1" hangingPunct="1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endParaRPr lang="nl-NL" altLang="nl-NL" sz="2800" kern="0" dirty="0" smtClean="0">
              <a:solidFill>
                <a:srgbClr val="002469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161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19" y="-99392"/>
            <a:ext cx="9361040" cy="1080469"/>
          </a:xfrm>
          <a:prstGeom prst="rect">
            <a:avLst/>
          </a:prstGeom>
        </p:spPr>
      </p:pic>
      <p:pic>
        <p:nvPicPr>
          <p:cNvPr id="8" name="Picture 4" descr="Rekenkamercommissie gemeente Utrecht (banner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6146800"/>
            <a:ext cx="48291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9"/>
          <p:cNvSpPr txBox="1">
            <a:spLocks noChangeArrowheads="1"/>
          </p:cNvSpPr>
          <p:nvPr/>
        </p:nvSpPr>
        <p:spPr bwMode="auto">
          <a:xfrm>
            <a:off x="7938" y="-28575"/>
            <a:ext cx="9144000" cy="1009651"/>
          </a:xfrm>
          <a:prstGeom prst="rect">
            <a:avLst/>
          </a:prstGeom>
          <a:solidFill>
            <a:srgbClr val="002469">
              <a:alpha val="0"/>
            </a:srgbClr>
          </a:solidFill>
          <a:ln>
            <a:noFill/>
          </a:ln>
          <a:ex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tabLst>
                <a:tab pos="534988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534988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5349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nl-NL" altLang="nl-NL" dirty="0" smtClean="0">
                <a:solidFill>
                  <a:schemeClr val="bg1"/>
                </a:solidFill>
              </a:rPr>
              <a:t>	</a:t>
            </a:r>
            <a:r>
              <a:rPr lang="nl-NL" altLang="nl-NL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nl-NL" altLang="nl-NL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Bestuurlijke reactie en nawoord (2)</a:t>
            </a:r>
            <a:endParaRPr lang="nl-NL" altLang="nl-NL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0" name="AutoShape 12"/>
          <p:cNvSpPr>
            <a:spLocks noChangeArrowheads="1"/>
          </p:cNvSpPr>
          <p:nvPr/>
        </p:nvSpPr>
        <p:spPr bwMode="auto">
          <a:xfrm rot="5400000">
            <a:off x="-184944" y="184944"/>
            <a:ext cx="981075" cy="611188"/>
          </a:xfrm>
          <a:prstGeom prst="rtTriangle">
            <a:avLst/>
          </a:prstGeom>
          <a:solidFill>
            <a:srgbClr val="C00000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sp>
        <p:nvSpPr>
          <p:cNvPr id="9" name="Tijdelijke aanduiding voor dianummer 2"/>
          <p:cNvSpPr>
            <a:spLocks noGrp="1"/>
          </p:cNvSpPr>
          <p:nvPr>
            <p:ph type="sldNum" sz="quarter" idx="12"/>
          </p:nvPr>
        </p:nvSpPr>
        <p:spPr>
          <a:xfrm>
            <a:off x="6902896" y="6409134"/>
            <a:ext cx="2133600" cy="476250"/>
          </a:xfrm>
        </p:spPr>
        <p:txBody>
          <a:bodyPr/>
          <a:lstStyle/>
          <a:p>
            <a:pPr>
              <a:defRPr/>
            </a:pPr>
            <a:fld id="{48366CF2-21BD-4173-800D-4E99CB735007}" type="slidenum">
              <a:rPr lang="nl-NL" altLang="nl-NL" sz="1600" smtClean="0">
                <a:solidFill>
                  <a:srgbClr val="0024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16</a:t>
            </a:fld>
            <a:endParaRPr lang="nl-NL" altLang="nl-NL" sz="1600" dirty="0">
              <a:solidFill>
                <a:srgbClr val="00246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68913" y="1124744"/>
            <a:ext cx="822960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11113" indent="0" eaLnBrk="1" hangingPunct="1">
              <a:spcBef>
                <a:spcPts val="0"/>
              </a:spcBef>
              <a:spcAft>
                <a:spcPts val="400"/>
              </a:spcAft>
              <a:buNone/>
              <a:tabLst>
                <a:tab pos="355600" algn="l"/>
              </a:tabLst>
              <a:defRPr/>
            </a:pPr>
            <a:r>
              <a:rPr lang="nl-NL" altLang="nl-NL" sz="2800" kern="0" dirty="0" smtClean="0">
                <a:solidFill>
                  <a:srgbClr val="002469"/>
                </a:solidFill>
                <a:latin typeface="Times New Roman" pitchFamily="18" charset="0"/>
                <a:ea typeface="ＭＳ Ｐゴシック" pitchFamily="34" charset="-128"/>
              </a:rPr>
              <a:t>Specifieker:</a:t>
            </a:r>
            <a:endParaRPr lang="nl-NL" altLang="nl-NL" sz="2800" kern="0" dirty="0">
              <a:solidFill>
                <a:srgbClr val="002469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468313" indent="-457200" eaLnBrk="1" hangingPunct="1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§"/>
              <a:tabLst>
                <a:tab pos="355600" algn="l"/>
              </a:tabLst>
              <a:defRPr/>
            </a:pPr>
            <a:r>
              <a:rPr lang="nl-NL" altLang="nl-NL" sz="2800" kern="0" dirty="0" smtClean="0">
                <a:solidFill>
                  <a:srgbClr val="002469"/>
                </a:solidFill>
                <a:latin typeface="Times New Roman" pitchFamily="18" charset="0"/>
                <a:ea typeface="ＭＳ Ｐゴシック" pitchFamily="34" charset="-128"/>
              </a:rPr>
              <a:t>Aansluiting arrangementsindeling op kenmerken.</a:t>
            </a:r>
          </a:p>
          <a:p>
            <a:pPr marL="468313" indent="-457200" eaLnBrk="1" hangingPunct="1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§"/>
              <a:tabLst>
                <a:tab pos="355600" algn="l"/>
              </a:tabLst>
              <a:defRPr/>
            </a:pPr>
            <a:r>
              <a:rPr lang="nl-NL" altLang="nl-NL" sz="2800" kern="0" dirty="0" smtClean="0">
                <a:solidFill>
                  <a:srgbClr val="002469"/>
                </a:solidFill>
                <a:latin typeface="Times New Roman" pitchFamily="18" charset="0"/>
                <a:ea typeface="ＭＳ Ｐゴシック" pitchFamily="34" charset="-128"/>
              </a:rPr>
              <a:t>Kadernota Werk en Activering.</a:t>
            </a:r>
          </a:p>
          <a:p>
            <a:pPr marL="468313" indent="-457200" eaLnBrk="1" hangingPunct="1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§"/>
              <a:tabLst>
                <a:tab pos="355600" algn="l"/>
              </a:tabLst>
              <a:defRPr/>
            </a:pPr>
            <a:r>
              <a:rPr lang="nl-NL" altLang="nl-NL" sz="2800" kern="0" dirty="0" smtClean="0">
                <a:solidFill>
                  <a:srgbClr val="002469"/>
                </a:solidFill>
                <a:latin typeface="Times New Roman" pitchFamily="18" charset="0"/>
                <a:ea typeface="ＭＳ Ｐゴシック" pitchFamily="34" charset="-128"/>
              </a:rPr>
              <a:t>Kennisvergroting en meer contact/persoonlijke aandacht binnen bestaande middelen.</a:t>
            </a:r>
          </a:p>
          <a:p>
            <a:pPr marL="468313" indent="-457200" eaLnBrk="1" hangingPunct="1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§"/>
              <a:tabLst>
                <a:tab pos="355600" algn="l"/>
              </a:tabLst>
              <a:defRPr/>
            </a:pPr>
            <a:r>
              <a:rPr lang="nl-NL" altLang="nl-NL" sz="2800" kern="0" dirty="0" smtClean="0">
                <a:solidFill>
                  <a:srgbClr val="002469"/>
                </a:solidFill>
                <a:latin typeface="Times New Roman" pitchFamily="18" charset="0"/>
                <a:ea typeface="ＭＳ Ｐゴシック" pitchFamily="34" charset="-128"/>
              </a:rPr>
              <a:t>Analyse effectiviteit en gebruik model Simons.</a:t>
            </a:r>
            <a:endParaRPr lang="nl-NL" altLang="nl-NL" sz="2800" kern="0" dirty="0">
              <a:solidFill>
                <a:srgbClr val="C00000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468313" indent="-457200" eaLnBrk="1" hangingPunct="1">
              <a:spcBef>
                <a:spcPts val="0"/>
              </a:spcBef>
              <a:spcAft>
                <a:spcPts val="400"/>
              </a:spcAft>
              <a:buFont typeface="Symbol"/>
              <a:buChar char="Þ"/>
              <a:tabLst>
                <a:tab pos="355600" algn="l"/>
              </a:tabLst>
              <a:defRPr/>
            </a:pPr>
            <a:endParaRPr lang="nl-NL" altLang="nl-NL" sz="2800" kern="0" dirty="0" smtClean="0">
              <a:solidFill>
                <a:srgbClr val="C00000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468313" indent="-457200" eaLnBrk="1" hangingPunct="1">
              <a:spcBef>
                <a:spcPts val="0"/>
              </a:spcBef>
              <a:spcAft>
                <a:spcPts val="400"/>
              </a:spcAft>
              <a:buFont typeface="Symbol"/>
              <a:buChar char="Þ"/>
              <a:tabLst>
                <a:tab pos="355600" algn="l"/>
              </a:tabLst>
              <a:defRPr/>
            </a:pPr>
            <a:r>
              <a:rPr lang="nl-NL" altLang="nl-NL" sz="2800" kern="0" dirty="0" smtClean="0">
                <a:solidFill>
                  <a:srgbClr val="C00000"/>
                </a:solidFill>
                <a:latin typeface="Times New Roman" pitchFamily="18" charset="0"/>
                <a:ea typeface="ＭＳ Ｐゴシック" pitchFamily="34" charset="-128"/>
              </a:rPr>
              <a:t>Aanbeveling</a:t>
            </a:r>
            <a:r>
              <a:rPr lang="nl-NL" altLang="nl-NL" sz="2800" kern="0" dirty="0">
                <a:solidFill>
                  <a:srgbClr val="C00000"/>
                </a:solidFill>
                <a:latin typeface="Times New Roman" pitchFamily="18" charset="0"/>
                <a:ea typeface="ＭＳ Ｐゴシック" pitchFamily="34" charset="-128"/>
              </a:rPr>
              <a:t>: plan van aanpak voor vervolg. Opgenomen in een beslispunt in raadsvoorstel.</a:t>
            </a:r>
          </a:p>
          <a:p>
            <a:pPr marL="468313" indent="-457200" eaLnBrk="1" hangingPunct="1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§"/>
              <a:tabLst>
                <a:tab pos="355600" algn="l"/>
              </a:tabLst>
              <a:defRPr/>
            </a:pPr>
            <a:endParaRPr lang="nl-NL" altLang="nl-NL" sz="2800" kern="0" dirty="0" smtClean="0">
              <a:solidFill>
                <a:srgbClr val="002469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468313" indent="-457200" eaLnBrk="1" hangingPunct="1">
              <a:spcBef>
                <a:spcPts val="0"/>
              </a:spcBef>
              <a:spcAft>
                <a:spcPts val="400"/>
              </a:spcAft>
              <a:buFont typeface="Symbol"/>
              <a:buChar char="Þ"/>
              <a:tabLst>
                <a:tab pos="355600" algn="l"/>
              </a:tabLst>
              <a:defRPr/>
            </a:pPr>
            <a:endParaRPr lang="nl-NL" altLang="nl-NL" sz="2800" kern="0" dirty="0" smtClean="0">
              <a:solidFill>
                <a:srgbClr val="002469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984250" eaLnBrk="1" hangingPunct="1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endParaRPr lang="nl-NL" altLang="nl-NL" sz="2800" kern="0" dirty="0" smtClean="0">
              <a:solidFill>
                <a:srgbClr val="002469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64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19" y="-99392"/>
            <a:ext cx="9361040" cy="1080469"/>
          </a:xfrm>
          <a:prstGeom prst="rect">
            <a:avLst/>
          </a:prstGeom>
        </p:spPr>
      </p:pic>
      <p:sp>
        <p:nvSpPr>
          <p:cNvPr id="19459" name="Text Box 9"/>
          <p:cNvSpPr txBox="1">
            <a:spLocks noChangeArrowheads="1"/>
          </p:cNvSpPr>
          <p:nvPr/>
        </p:nvSpPr>
        <p:spPr bwMode="auto">
          <a:xfrm>
            <a:off x="7938" y="-28575"/>
            <a:ext cx="9144000" cy="1009651"/>
          </a:xfrm>
          <a:prstGeom prst="rect">
            <a:avLst/>
          </a:prstGeom>
          <a:solidFill>
            <a:srgbClr val="002469">
              <a:alpha val="0"/>
            </a:srgbClr>
          </a:solidFill>
          <a:ln>
            <a:noFill/>
          </a:ln>
          <a:ex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tabLst>
                <a:tab pos="534988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534988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5349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nl-NL" altLang="nl-NL" dirty="0">
                <a:solidFill>
                  <a:schemeClr val="bg1"/>
                </a:solidFill>
              </a:rPr>
              <a:t>	</a:t>
            </a:r>
            <a:r>
              <a:rPr lang="nl-NL" altLang="nl-NL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 slot</a:t>
            </a:r>
            <a:endParaRPr lang="nl-NL" altLang="nl-NL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0" name="AutoShape 12"/>
          <p:cNvSpPr>
            <a:spLocks noChangeArrowheads="1"/>
          </p:cNvSpPr>
          <p:nvPr/>
        </p:nvSpPr>
        <p:spPr bwMode="auto">
          <a:xfrm rot="5400000">
            <a:off x="-184944" y="184944"/>
            <a:ext cx="981075" cy="611188"/>
          </a:xfrm>
          <a:prstGeom prst="rtTriangle">
            <a:avLst/>
          </a:prstGeom>
          <a:solidFill>
            <a:srgbClr val="C00000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pic>
        <p:nvPicPr>
          <p:cNvPr id="7" name="Tijdelijke aanduiding voor inhoud 6"/>
          <p:cNvPicPr>
            <a:picLocks noGrp="1"/>
          </p:cNvPicPr>
          <p:nvPr>
            <p:ph idx="1"/>
          </p:nvPr>
        </p:nvPicPr>
        <p:blipFill rotWithShape="1">
          <a:blip r:embed="rId4"/>
          <a:srcRect l="3922" t="19231" r="61462" b="12740"/>
          <a:stretch/>
        </p:blipFill>
        <p:spPr bwMode="auto">
          <a:xfrm>
            <a:off x="2532828" y="1412875"/>
            <a:ext cx="4094220" cy="45259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64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19" y="-99392"/>
            <a:ext cx="9361040" cy="1080469"/>
          </a:xfrm>
          <a:prstGeom prst="rect">
            <a:avLst/>
          </a:prstGeom>
        </p:spPr>
      </p:pic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5416" y="1124744"/>
            <a:ext cx="8229600" cy="5184576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spcAft>
                <a:spcPts val="400"/>
              </a:spcAft>
              <a:buNone/>
              <a:defRPr/>
            </a:pPr>
            <a:endParaRPr lang="nl-NL" altLang="nl-NL" sz="2000" dirty="0" smtClean="0">
              <a:solidFill>
                <a:srgbClr val="002469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0" indent="0" eaLnBrk="1" hangingPunct="1">
              <a:spcBef>
                <a:spcPts val="0"/>
              </a:spcBef>
              <a:spcAft>
                <a:spcPts val="400"/>
              </a:spcAft>
              <a:buNone/>
              <a:defRPr/>
            </a:pPr>
            <a:endParaRPr lang="nl-NL" altLang="nl-NL" sz="2000" dirty="0" smtClean="0">
              <a:solidFill>
                <a:srgbClr val="002469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pic>
        <p:nvPicPr>
          <p:cNvPr id="5123" name="Picture 4" descr="Rekenkamercommissie gemeente Utrecht (banner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6146800"/>
            <a:ext cx="48291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>
          <a:xfrm>
            <a:off x="6830888" y="6409134"/>
            <a:ext cx="2133600" cy="476250"/>
          </a:xfrm>
        </p:spPr>
        <p:txBody>
          <a:bodyPr/>
          <a:lstStyle/>
          <a:p>
            <a:pPr>
              <a:defRPr/>
            </a:pPr>
            <a:fld id="{48366CF2-21BD-4173-800D-4E99CB735007}" type="slidenum">
              <a:rPr lang="nl-NL" altLang="nl-NL" sz="1600" smtClean="0">
                <a:solidFill>
                  <a:srgbClr val="0024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18</a:t>
            </a:fld>
            <a:endParaRPr lang="nl-NL" altLang="nl-NL" sz="1600" dirty="0">
              <a:solidFill>
                <a:srgbClr val="00246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0" y="-27384"/>
            <a:ext cx="9144000" cy="1008063"/>
          </a:xfrm>
          <a:prstGeom prst="rect">
            <a:avLst/>
          </a:prstGeom>
          <a:solidFill>
            <a:srgbClr val="002469">
              <a:alpha val="0"/>
            </a:srgbClr>
          </a:solidFill>
          <a:ln>
            <a:noFill/>
          </a:ln>
          <a:ex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tabLst>
                <a:tab pos="534988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534988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5349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nl-NL" altLang="nl-NL" dirty="0">
                <a:solidFill>
                  <a:schemeClr val="bg1"/>
                </a:solidFill>
              </a:rPr>
              <a:t> </a:t>
            </a:r>
            <a:r>
              <a:rPr lang="nl-NL" altLang="nl-NL" dirty="0" smtClean="0">
                <a:solidFill>
                  <a:schemeClr val="bg1"/>
                </a:solidFill>
              </a:rPr>
              <a:t>    </a:t>
            </a:r>
            <a:r>
              <a:rPr lang="nl-NL" altLang="nl-N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nl-NL" altLang="nl-NL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onclusies en aanbevelingen (deelconclusie 1)</a:t>
            </a:r>
            <a:endParaRPr lang="nl-NL" altLang="nl-NL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 rot="5400000">
            <a:off x="-184943" y="182960"/>
            <a:ext cx="981075" cy="611188"/>
          </a:xfrm>
          <a:prstGeom prst="rtTriangle">
            <a:avLst/>
          </a:prstGeom>
          <a:solidFill>
            <a:srgbClr val="C00000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85416" y="981077"/>
            <a:ext cx="8229600" cy="504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628650" indent="-617538" eaLnBrk="1" hangingPunct="1">
              <a:spcBef>
                <a:spcPts val="0"/>
              </a:spcBef>
              <a:spcAft>
                <a:spcPts val="400"/>
              </a:spcAft>
              <a:buNone/>
              <a:defRPr/>
            </a:pPr>
            <a:r>
              <a:rPr lang="nl-NL" altLang="nl-NL" sz="2800" kern="0" dirty="0" smtClean="0">
                <a:solidFill>
                  <a:srgbClr val="002469"/>
                </a:solidFill>
                <a:latin typeface="Times New Roman" pitchFamily="18" charset="0"/>
                <a:ea typeface="ＭＳ Ｐゴシック" pitchFamily="34" charset="-128"/>
              </a:rPr>
              <a:t>1A. Effect- en prestatiedoelen grotendeels behaald.</a:t>
            </a:r>
          </a:p>
          <a:p>
            <a:pPr marL="11113" indent="0" eaLnBrk="1" hangingPunct="1">
              <a:spcBef>
                <a:spcPts val="0"/>
              </a:spcBef>
              <a:spcAft>
                <a:spcPts val="1800"/>
              </a:spcAft>
              <a:buNone/>
              <a:defRPr/>
            </a:pPr>
            <a:r>
              <a:rPr lang="nl-NL" altLang="nl-NL" sz="2800" kern="0" dirty="0" smtClean="0">
                <a:solidFill>
                  <a:srgbClr val="002469"/>
                </a:solidFill>
                <a:latin typeface="Times New Roman" pitchFamily="18" charset="0"/>
                <a:ea typeface="ＭＳ Ｐゴシック" pitchFamily="34" charset="-128"/>
              </a:rPr>
              <a:t>1B. Onvoldoende inzicht in effectiviteit.</a:t>
            </a:r>
          </a:p>
          <a:p>
            <a:pPr marL="450850" indent="-439738" eaLnBrk="1" hangingPunct="1">
              <a:spcBef>
                <a:spcPts val="0"/>
              </a:spcBef>
              <a:spcAft>
                <a:spcPts val="1800"/>
              </a:spcAft>
              <a:buFont typeface="Symbol" pitchFamily="18" charset="2"/>
              <a:buChar char="Þ"/>
              <a:tabLst>
                <a:tab pos="808038" algn="l"/>
              </a:tabLst>
              <a:defRPr/>
            </a:pPr>
            <a:r>
              <a:rPr lang="nl-NL" altLang="nl-NL" sz="2800" kern="0" dirty="0" smtClean="0">
                <a:solidFill>
                  <a:srgbClr val="C00000"/>
                </a:solidFill>
                <a:latin typeface="Times New Roman" pitchFamily="18" charset="0"/>
                <a:ea typeface="ＭＳ Ｐゴシック" pitchFamily="34" charset="-128"/>
              </a:rPr>
              <a:t>1. Analyseer in samenwerking met partners de 		effectiviteit.</a:t>
            </a:r>
          </a:p>
          <a:p>
            <a:pPr marL="11113" indent="0" eaLnBrk="1" hangingPunct="1">
              <a:spcBef>
                <a:spcPts val="0"/>
              </a:spcBef>
              <a:spcAft>
                <a:spcPts val="400"/>
              </a:spcAft>
              <a:buNone/>
              <a:defRPr/>
            </a:pPr>
            <a:r>
              <a:rPr lang="nl-NL" altLang="nl-NL" sz="2800" kern="0" dirty="0" smtClean="0">
                <a:solidFill>
                  <a:srgbClr val="002469"/>
                </a:solidFill>
                <a:latin typeface="Times New Roman" pitchFamily="18" charset="0"/>
                <a:ea typeface="ＭＳ Ｐゴシック" pitchFamily="34" charset="-128"/>
              </a:rPr>
              <a:t>Aandachtspunten rekenkamer in aanvulling op de bestuurlijke reactie:</a:t>
            </a:r>
          </a:p>
          <a:p>
            <a:pPr marL="468313" indent="-457200" eaLnBrk="1" hangingPunct="1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r>
              <a:rPr lang="nl-NL" altLang="nl-NL" sz="2800" kern="0" dirty="0">
                <a:solidFill>
                  <a:srgbClr val="002469"/>
                </a:solidFill>
                <a:latin typeface="Times New Roman" pitchFamily="18" charset="0"/>
                <a:ea typeface="ＭＳ Ｐゴシック" pitchFamily="34" charset="-128"/>
              </a:rPr>
              <a:t>Er is veel ongebruikte informatie </a:t>
            </a:r>
            <a:r>
              <a:rPr lang="nl-NL" altLang="nl-NL" sz="2800" kern="0" dirty="0" smtClean="0">
                <a:solidFill>
                  <a:srgbClr val="002469"/>
                </a:solidFill>
                <a:latin typeface="Times New Roman" pitchFamily="18" charset="0"/>
                <a:ea typeface="ＭＳ Ｐゴシック" pitchFamily="34" charset="-128"/>
              </a:rPr>
              <a:t>beschikbaar.</a:t>
            </a:r>
            <a:endParaRPr lang="nl-NL" altLang="nl-NL" sz="2800" kern="0" dirty="0">
              <a:solidFill>
                <a:srgbClr val="002469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468313" indent="-457200" eaLnBrk="1" hangingPunct="1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r>
              <a:rPr lang="nl-NL" altLang="nl-NL" sz="2800" kern="0" dirty="0" smtClean="0">
                <a:solidFill>
                  <a:srgbClr val="002469"/>
                </a:solidFill>
                <a:latin typeface="Times New Roman" pitchFamily="18" charset="0"/>
                <a:ea typeface="ＭＳ Ｐゴシック" pitchFamily="34" charset="-128"/>
              </a:rPr>
              <a:t>Breng alle beschikbare informatie samen.</a:t>
            </a:r>
          </a:p>
          <a:p>
            <a:pPr marL="468313" indent="-457200" eaLnBrk="1" hangingPunct="1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r>
              <a:rPr lang="nl-NL" altLang="nl-NL" sz="2800" kern="0" dirty="0" smtClean="0">
                <a:solidFill>
                  <a:srgbClr val="002469"/>
                </a:solidFill>
                <a:latin typeface="Times New Roman" pitchFamily="18" charset="0"/>
                <a:ea typeface="ＭＳ Ｐゴシック" pitchFamily="34" charset="-128"/>
              </a:rPr>
              <a:t>Simons breder toepassen.</a:t>
            </a:r>
          </a:p>
        </p:txBody>
      </p:sp>
    </p:spTree>
    <p:extLst>
      <p:ext uri="{BB962C8B-B14F-4D97-AF65-F5344CB8AC3E}">
        <p14:creationId xmlns:p14="http://schemas.microsoft.com/office/powerpoint/2010/main" val="269085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19" y="-99392"/>
            <a:ext cx="9361040" cy="1080469"/>
          </a:xfrm>
          <a:prstGeom prst="rect">
            <a:avLst/>
          </a:prstGeom>
        </p:spPr>
      </p:pic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5416" y="1124744"/>
            <a:ext cx="8229600" cy="5184576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spcAft>
                <a:spcPts val="400"/>
              </a:spcAft>
              <a:buNone/>
              <a:defRPr/>
            </a:pPr>
            <a:endParaRPr lang="nl-NL" altLang="nl-NL" sz="2000" dirty="0" smtClean="0">
              <a:solidFill>
                <a:srgbClr val="002469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0" indent="0" eaLnBrk="1" hangingPunct="1">
              <a:spcBef>
                <a:spcPts val="0"/>
              </a:spcBef>
              <a:spcAft>
                <a:spcPts val="400"/>
              </a:spcAft>
              <a:buNone/>
              <a:defRPr/>
            </a:pPr>
            <a:endParaRPr lang="nl-NL" altLang="nl-NL" sz="2000" dirty="0" smtClean="0">
              <a:solidFill>
                <a:srgbClr val="002469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0" y="-27384"/>
            <a:ext cx="9144000" cy="1008063"/>
          </a:xfrm>
          <a:prstGeom prst="rect">
            <a:avLst/>
          </a:prstGeom>
          <a:solidFill>
            <a:srgbClr val="002469">
              <a:alpha val="0"/>
            </a:srgbClr>
          </a:solidFill>
          <a:ln>
            <a:noFill/>
          </a:ln>
          <a:ex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tabLst>
                <a:tab pos="534988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534988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5349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nl-NL" altLang="nl-NL" dirty="0">
                <a:solidFill>
                  <a:schemeClr val="bg1"/>
                </a:solidFill>
              </a:rPr>
              <a:t>     </a:t>
            </a:r>
            <a:r>
              <a:rPr lang="nl-NL" altLang="nl-NL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Conclusies en aanbevelingen (deelconclusie 1)</a:t>
            </a:r>
            <a:endParaRPr lang="nl-NL" altLang="nl-NL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 rot="5400000">
            <a:off x="-184943" y="182960"/>
            <a:ext cx="981075" cy="611188"/>
          </a:xfrm>
          <a:prstGeom prst="rtTriangle">
            <a:avLst/>
          </a:prstGeom>
          <a:solidFill>
            <a:srgbClr val="C00000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85416" y="981077"/>
            <a:ext cx="7947024" cy="504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11113" indent="0" eaLnBrk="1" hangingPunct="1"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nl-NL" altLang="nl-NL" sz="2800" kern="0" dirty="0" smtClean="0">
              <a:solidFill>
                <a:srgbClr val="002469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pic>
        <p:nvPicPr>
          <p:cNvPr id="9" name="Afbeelding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1077"/>
            <a:ext cx="8928992" cy="58769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010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19" y="-99392"/>
            <a:ext cx="9361040" cy="1080469"/>
          </a:xfrm>
          <a:prstGeom prst="rect">
            <a:avLst/>
          </a:prstGeom>
        </p:spPr>
      </p:pic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639" y="1017071"/>
            <a:ext cx="8229600" cy="4281116"/>
          </a:xfrm>
        </p:spPr>
        <p:txBody>
          <a:bodyPr/>
          <a:lstStyle/>
          <a:p>
            <a:pPr marL="609600" indent="-609600" eaLnBrk="1" hangingPunct="1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endParaRPr lang="nl-NL" altLang="nl-NL" sz="2800" dirty="0" smtClean="0">
              <a:solidFill>
                <a:srgbClr val="002469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609600" indent="-609600" eaLnBrk="1" hangingPunct="1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nl-NL" altLang="nl-NL" sz="2800" dirty="0" smtClean="0">
                <a:solidFill>
                  <a:srgbClr val="002469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Beschrijving doelgroep</a:t>
            </a:r>
          </a:p>
          <a:p>
            <a:pPr marL="609600" indent="-609600" eaLnBrk="1" hangingPunct="1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nl-NL" altLang="nl-NL" sz="2800" dirty="0" smtClean="0">
                <a:solidFill>
                  <a:srgbClr val="002469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Opzet rekenkameronderzoek</a:t>
            </a:r>
          </a:p>
          <a:p>
            <a:pPr marL="609600" indent="-609600" eaLnBrk="1" hangingPunct="1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nl-NL" altLang="nl-NL" sz="2800" dirty="0" smtClean="0">
                <a:solidFill>
                  <a:srgbClr val="002469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Analysekader</a:t>
            </a:r>
          </a:p>
          <a:p>
            <a:pPr marL="609600" indent="-609600" eaLnBrk="1" hangingPunct="1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nl-NL" altLang="nl-NL" sz="2800" dirty="0" smtClean="0">
                <a:solidFill>
                  <a:srgbClr val="002469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Hoofdconclusie</a:t>
            </a:r>
          </a:p>
          <a:p>
            <a:pPr marL="609600" indent="-609600" eaLnBrk="1" hangingPunct="1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nl-NL" altLang="nl-NL" sz="2800" dirty="0" smtClean="0">
                <a:solidFill>
                  <a:srgbClr val="002469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Bestuurlijke reactie en nawoord</a:t>
            </a:r>
          </a:p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None/>
            </a:pPr>
            <a:endParaRPr lang="nl-NL" altLang="nl-NL" sz="2800" dirty="0" smtClean="0">
              <a:solidFill>
                <a:srgbClr val="002469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endParaRPr lang="nl-NL" altLang="nl-NL" sz="2800" dirty="0" smtClean="0">
              <a:solidFill>
                <a:srgbClr val="002469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4099" name="Picture 4" descr="Rekenkamercommissie gemeente Utrecht (banner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6146800"/>
            <a:ext cx="48291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9"/>
          <p:cNvSpPr txBox="1">
            <a:spLocks noChangeArrowheads="1"/>
          </p:cNvSpPr>
          <p:nvPr/>
        </p:nvSpPr>
        <p:spPr bwMode="auto">
          <a:xfrm>
            <a:off x="-36512" y="0"/>
            <a:ext cx="9180512" cy="1008063"/>
          </a:xfrm>
          <a:prstGeom prst="rect">
            <a:avLst/>
          </a:prstGeom>
          <a:solidFill>
            <a:srgbClr val="002469">
              <a:alpha val="0"/>
            </a:srgbClr>
          </a:solidFill>
          <a:ln>
            <a:noFill/>
          </a:ln>
          <a:ex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tabLst>
                <a:tab pos="534988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534988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5349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nl-NL" altLang="nl-NL" b="1" dirty="0">
                <a:solidFill>
                  <a:schemeClr val="bg1"/>
                </a:solidFill>
              </a:rPr>
              <a:t>	</a:t>
            </a:r>
            <a:r>
              <a:rPr lang="nl-NL" altLang="nl-NL" b="1" dirty="0">
                <a:solidFill>
                  <a:schemeClr val="bg1"/>
                </a:solidFill>
                <a:latin typeface="Times New Roman" pitchFamily="18" charset="0"/>
              </a:rPr>
              <a:t>Inhoud presentatie </a:t>
            </a:r>
          </a:p>
        </p:txBody>
      </p:sp>
      <p:sp>
        <p:nvSpPr>
          <p:cNvPr id="4101" name="AutoShape 12"/>
          <p:cNvSpPr>
            <a:spLocks noChangeArrowheads="1"/>
          </p:cNvSpPr>
          <p:nvPr/>
        </p:nvSpPr>
        <p:spPr bwMode="auto">
          <a:xfrm rot="5400000">
            <a:off x="-186898" y="183725"/>
            <a:ext cx="981075" cy="613628"/>
          </a:xfrm>
          <a:prstGeom prst="rtTriangle">
            <a:avLst/>
          </a:prstGeom>
          <a:solidFill>
            <a:srgbClr val="C00000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>
          <a:xfrm>
            <a:off x="6830888" y="6409134"/>
            <a:ext cx="2133600" cy="476250"/>
          </a:xfrm>
        </p:spPr>
        <p:txBody>
          <a:bodyPr/>
          <a:lstStyle/>
          <a:p>
            <a:pPr>
              <a:defRPr/>
            </a:pPr>
            <a:fld id="{48366CF2-21BD-4173-800D-4E99CB735007}" type="slidenum">
              <a:rPr lang="nl-NL" altLang="nl-NL" sz="1600" smtClean="0">
                <a:solidFill>
                  <a:srgbClr val="0024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2</a:t>
            </a:fld>
            <a:endParaRPr lang="nl-NL" altLang="nl-NL" sz="1600" dirty="0">
              <a:solidFill>
                <a:srgbClr val="00246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19" y="-99392"/>
            <a:ext cx="9361040" cy="1080469"/>
          </a:xfrm>
          <a:prstGeom prst="rect">
            <a:avLst/>
          </a:prstGeom>
        </p:spPr>
      </p:pic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5416" y="1124744"/>
            <a:ext cx="8229600" cy="5184576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spcAft>
                <a:spcPts val="400"/>
              </a:spcAft>
              <a:buNone/>
              <a:defRPr/>
            </a:pPr>
            <a:endParaRPr lang="nl-NL" altLang="nl-NL" sz="2000" dirty="0" smtClean="0">
              <a:solidFill>
                <a:srgbClr val="002469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0" indent="0" eaLnBrk="1" hangingPunct="1">
              <a:spcBef>
                <a:spcPts val="0"/>
              </a:spcBef>
              <a:spcAft>
                <a:spcPts val="400"/>
              </a:spcAft>
              <a:buNone/>
              <a:defRPr/>
            </a:pPr>
            <a:endParaRPr lang="nl-NL" altLang="nl-NL" sz="2000" dirty="0" smtClean="0">
              <a:solidFill>
                <a:srgbClr val="002469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pic>
        <p:nvPicPr>
          <p:cNvPr id="5123" name="Picture 4" descr="Rekenkamercommissie gemeente Utrecht (banner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6146800"/>
            <a:ext cx="48291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>
          <a:xfrm>
            <a:off x="6830888" y="6409134"/>
            <a:ext cx="2133600" cy="476250"/>
          </a:xfrm>
        </p:spPr>
        <p:txBody>
          <a:bodyPr/>
          <a:lstStyle/>
          <a:p>
            <a:pPr>
              <a:defRPr/>
            </a:pPr>
            <a:fld id="{48366CF2-21BD-4173-800D-4E99CB735007}" type="slidenum">
              <a:rPr lang="nl-NL" altLang="nl-NL" sz="1600" smtClean="0">
                <a:solidFill>
                  <a:srgbClr val="0024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20</a:t>
            </a:fld>
            <a:endParaRPr lang="nl-NL" altLang="nl-NL" sz="1600" dirty="0">
              <a:solidFill>
                <a:srgbClr val="00246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0" y="-27384"/>
            <a:ext cx="9144000" cy="1008063"/>
          </a:xfrm>
          <a:prstGeom prst="rect">
            <a:avLst/>
          </a:prstGeom>
          <a:solidFill>
            <a:srgbClr val="002469">
              <a:alpha val="0"/>
            </a:srgbClr>
          </a:solidFill>
          <a:ln>
            <a:noFill/>
          </a:ln>
          <a:ex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tabLst>
                <a:tab pos="534988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534988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5349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nl-NL" altLang="nl-NL" dirty="0">
                <a:solidFill>
                  <a:schemeClr val="bg1"/>
                </a:solidFill>
              </a:rPr>
              <a:t>     </a:t>
            </a:r>
            <a:r>
              <a:rPr lang="nl-NL" altLang="nl-NL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Conclusies en aanbevelingen (deelconclusie 2)</a:t>
            </a:r>
            <a:endParaRPr lang="nl-NL" altLang="nl-NL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 rot="5400000">
            <a:off x="-184943" y="182960"/>
            <a:ext cx="981075" cy="611188"/>
          </a:xfrm>
          <a:prstGeom prst="rtTriangle">
            <a:avLst/>
          </a:prstGeom>
          <a:solidFill>
            <a:srgbClr val="C00000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85416" y="981077"/>
            <a:ext cx="8229600" cy="504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11113" indent="0" eaLnBrk="1" hangingPunct="1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nl-NL" altLang="nl-NL" sz="2800" kern="0" dirty="0" smtClean="0">
                <a:solidFill>
                  <a:srgbClr val="002469"/>
                </a:solidFill>
                <a:latin typeface="Times New Roman" pitchFamily="18" charset="0"/>
                <a:ea typeface="ＭＳ Ｐゴシック" pitchFamily="34" charset="-128"/>
              </a:rPr>
              <a:t>2. Herijking werk- en activeringsbeleid nodig.</a:t>
            </a:r>
          </a:p>
          <a:p>
            <a:pPr marL="468313" indent="-457200" eaLnBrk="1" hangingPunct="1">
              <a:spcBef>
                <a:spcPts val="0"/>
              </a:spcBef>
              <a:spcAft>
                <a:spcPts val="400"/>
              </a:spcAft>
              <a:buFont typeface="Symbol" pitchFamily="18" charset="2"/>
              <a:buChar char="Þ"/>
              <a:defRPr/>
            </a:pPr>
            <a:r>
              <a:rPr lang="nl-NL" altLang="nl-NL" sz="2800" kern="0" dirty="0" smtClean="0">
                <a:solidFill>
                  <a:srgbClr val="C00000"/>
                </a:solidFill>
                <a:latin typeface="Times New Roman" pitchFamily="18" charset="0"/>
                <a:ea typeface="ＭＳ Ｐゴシック" pitchFamily="34" charset="-128"/>
              </a:rPr>
              <a:t>2A. Stel nieuwe kadernota Werk en activering op.</a:t>
            </a:r>
          </a:p>
          <a:p>
            <a:pPr marL="468313" indent="-457200" eaLnBrk="1" hangingPunct="1">
              <a:spcBef>
                <a:spcPts val="0"/>
              </a:spcBef>
              <a:spcAft>
                <a:spcPts val="400"/>
              </a:spcAft>
              <a:buFont typeface="Symbol" pitchFamily="18" charset="2"/>
              <a:buChar char="Þ"/>
              <a:defRPr/>
            </a:pPr>
            <a:r>
              <a:rPr lang="nl-NL" altLang="nl-NL" sz="2800" kern="0" dirty="0" smtClean="0">
                <a:solidFill>
                  <a:srgbClr val="C00000"/>
                </a:solidFill>
                <a:latin typeface="Times New Roman" pitchFamily="18" charset="0"/>
                <a:ea typeface="ＭＳ Ｐゴシック" pitchFamily="34" charset="-128"/>
              </a:rPr>
              <a:t>2B. Bezie aansluiting arrangementsindeling.</a:t>
            </a:r>
          </a:p>
          <a:p>
            <a:pPr marL="468313" indent="-457200" eaLnBrk="1" hangingPunct="1">
              <a:spcBef>
                <a:spcPts val="0"/>
              </a:spcBef>
              <a:spcAft>
                <a:spcPts val="1200"/>
              </a:spcAft>
              <a:buFont typeface="Symbol" pitchFamily="18" charset="2"/>
              <a:buChar char="Þ"/>
              <a:defRPr/>
            </a:pPr>
            <a:r>
              <a:rPr lang="nl-NL" altLang="nl-NL" sz="2800" kern="0" dirty="0" smtClean="0">
                <a:solidFill>
                  <a:srgbClr val="C00000"/>
                </a:solidFill>
                <a:latin typeface="Times New Roman" pitchFamily="18" charset="0"/>
                <a:ea typeface="ＭＳ Ｐゴシック" pitchFamily="34" charset="-128"/>
              </a:rPr>
              <a:t>2C. Betrek Raad vroegtijdig.</a:t>
            </a:r>
          </a:p>
          <a:p>
            <a:pPr marL="11113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nl-NL" altLang="nl-NL" sz="2800" kern="0" dirty="0" smtClean="0">
                <a:solidFill>
                  <a:srgbClr val="002469"/>
                </a:solidFill>
                <a:latin typeface="Times New Roman" pitchFamily="18" charset="0"/>
                <a:ea typeface="ＭＳ Ｐゴシック" pitchFamily="34" charset="-128"/>
              </a:rPr>
              <a:t>Aandachtspunten:</a:t>
            </a:r>
          </a:p>
          <a:p>
            <a:pPr marL="468313" indent="-457200" ea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nl-NL" altLang="nl-NL" sz="2800" kern="0" dirty="0" smtClean="0">
                <a:solidFill>
                  <a:srgbClr val="002469"/>
                </a:solidFill>
                <a:latin typeface="Times New Roman" pitchFamily="18" charset="0"/>
                <a:ea typeface="ＭＳ Ｐゴシック" pitchFamily="34" charset="-128"/>
              </a:rPr>
              <a:t>Aanbeveling betreft kadernota, nieuwe re-integratienota op LTA, nu alleen actieagenda?</a:t>
            </a:r>
          </a:p>
          <a:p>
            <a:pPr marL="468313" indent="-457200" ea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nl-NL" altLang="nl-NL" sz="2800" kern="0" dirty="0" smtClean="0">
                <a:solidFill>
                  <a:srgbClr val="002469"/>
                </a:solidFill>
                <a:latin typeface="Times New Roman" pitchFamily="18" charset="0"/>
                <a:ea typeface="ＭＳ Ｐゴシック" pitchFamily="34" charset="-128"/>
              </a:rPr>
              <a:t>Bezien arrangementsindeling gaat breder dan pleidooi verbeteren van instrumenten.</a:t>
            </a:r>
          </a:p>
          <a:p>
            <a:pPr marL="468313" indent="-457200" eaLnBrk="1" hangingPunct="1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  <a:defRPr/>
            </a:pPr>
            <a:r>
              <a:rPr lang="nl-NL" altLang="nl-NL" sz="2800" kern="0" dirty="0" smtClean="0">
                <a:solidFill>
                  <a:srgbClr val="002469"/>
                </a:solidFill>
                <a:latin typeface="Times New Roman" pitchFamily="18" charset="0"/>
                <a:ea typeface="ＭＳ Ｐゴシック" pitchFamily="34" charset="-128"/>
              </a:rPr>
              <a:t>Hier uitgenodigd voor gesprek. Raadsbrief (27-3) kondigt collegebijeenkomst aan op 11 april.</a:t>
            </a:r>
          </a:p>
        </p:txBody>
      </p:sp>
    </p:spTree>
    <p:extLst>
      <p:ext uri="{BB962C8B-B14F-4D97-AF65-F5344CB8AC3E}">
        <p14:creationId xmlns:p14="http://schemas.microsoft.com/office/powerpoint/2010/main" val="269085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19" y="-99392"/>
            <a:ext cx="9361040" cy="1080469"/>
          </a:xfrm>
          <a:prstGeom prst="rect">
            <a:avLst/>
          </a:prstGeom>
        </p:spPr>
      </p:pic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5416" y="1124744"/>
            <a:ext cx="8229600" cy="5184576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spcAft>
                <a:spcPts val="400"/>
              </a:spcAft>
              <a:buNone/>
              <a:defRPr/>
            </a:pPr>
            <a:endParaRPr lang="nl-NL" altLang="nl-NL" sz="2000" dirty="0" smtClean="0">
              <a:solidFill>
                <a:srgbClr val="002469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0" indent="0" eaLnBrk="1" hangingPunct="1">
              <a:spcBef>
                <a:spcPts val="0"/>
              </a:spcBef>
              <a:spcAft>
                <a:spcPts val="400"/>
              </a:spcAft>
              <a:buNone/>
              <a:defRPr/>
            </a:pPr>
            <a:endParaRPr lang="nl-NL" altLang="nl-NL" sz="2000" dirty="0" smtClean="0">
              <a:solidFill>
                <a:srgbClr val="002469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pic>
        <p:nvPicPr>
          <p:cNvPr id="5123" name="Picture 4" descr="Rekenkamercommissie gemeente Utrecht (banner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6146800"/>
            <a:ext cx="48291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>
          <a:xfrm>
            <a:off x="6830888" y="6409134"/>
            <a:ext cx="2133600" cy="476250"/>
          </a:xfrm>
        </p:spPr>
        <p:txBody>
          <a:bodyPr/>
          <a:lstStyle/>
          <a:p>
            <a:pPr>
              <a:defRPr/>
            </a:pPr>
            <a:fld id="{48366CF2-21BD-4173-800D-4E99CB735007}" type="slidenum">
              <a:rPr lang="nl-NL" altLang="nl-NL" smtClean="0">
                <a:solidFill>
                  <a:srgbClr val="002469"/>
                </a:solidFill>
              </a:rPr>
              <a:pPr>
                <a:defRPr/>
              </a:pPr>
              <a:t>21</a:t>
            </a:fld>
            <a:endParaRPr lang="nl-NL" altLang="nl-NL">
              <a:solidFill>
                <a:srgbClr val="002469"/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0" y="-27384"/>
            <a:ext cx="9144000" cy="1008063"/>
          </a:xfrm>
          <a:prstGeom prst="rect">
            <a:avLst/>
          </a:prstGeom>
          <a:solidFill>
            <a:srgbClr val="002469">
              <a:alpha val="0"/>
            </a:srgbClr>
          </a:solidFill>
          <a:ln>
            <a:noFill/>
          </a:ln>
          <a:ex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tabLst>
                <a:tab pos="534988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534988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5349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nl-NL" altLang="nl-NL" dirty="0">
                <a:solidFill>
                  <a:schemeClr val="bg1"/>
                </a:solidFill>
              </a:rPr>
              <a:t>     </a:t>
            </a:r>
            <a:r>
              <a:rPr lang="nl-NL" altLang="nl-NL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Conclusies en aanbevelingen (deelconclusie 2)</a:t>
            </a:r>
            <a:endParaRPr lang="nl-NL" altLang="nl-NL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 rot="5400000">
            <a:off x="-184943" y="182960"/>
            <a:ext cx="981075" cy="611188"/>
          </a:xfrm>
          <a:prstGeom prst="rtTriangle">
            <a:avLst/>
          </a:prstGeom>
          <a:solidFill>
            <a:srgbClr val="C00000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85416" y="981077"/>
            <a:ext cx="8229600" cy="504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11113" indent="0" eaLnBrk="1" hangingPunct="1"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nl-NL" altLang="nl-NL" sz="2800" kern="0" dirty="0" smtClean="0">
              <a:solidFill>
                <a:srgbClr val="002469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pic>
        <p:nvPicPr>
          <p:cNvPr id="9" name="Afbeelding 8"/>
          <p:cNvPicPr/>
          <p:nvPr/>
        </p:nvPicPr>
        <p:blipFill rotWithShape="1">
          <a:blip r:embed="rId5"/>
          <a:srcRect l="9949" t="15566" r="27299" b="8490"/>
          <a:stretch/>
        </p:blipFill>
        <p:spPr bwMode="auto">
          <a:xfrm>
            <a:off x="0" y="981076"/>
            <a:ext cx="9143999" cy="58769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7197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19" y="-99392"/>
            <a:ext cx="9361040" cy="1080469"/>
          </a:xfrm>
          <a:prstGeom prst="rect">
            <a:avLst/>
          </a:prstGeom>
        </p:spPr>
      </p:pic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5416" y="1124744"/>
            <a:ext cx="8229600" cy="5184576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spcAft>
                <a:spcPts val="400"/>
              </a:spcAft>
              <a:buNone/>
              <a:defRPr/>
            </a:pPr>
            <a:endParaRPr lang="nl-NL" altLang="nl-NL" sz="2000" dirty="0" smtClean="0">
              <a:solidFill>
                <a:srgbClr val="002469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0" indent="0" eaLnBrk="1" hangingPunct="1">
              <a:spcBef>
                <a:spcPts val="0"/>
              </a:spcBef>
              <a:spcAft>
                <a:spcPts val="400"/>
              </a:spcAft>
              <a:buNone/>
              <a:defRPr/>
            </a:pPr>
            <a:endParaRPr lang="nl-NL" altLang="nl-NL" sz="2000" dirty="0" smtClean="0">
              <a:solidFill>
                <a:srgbClr val="002469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pic>
        <p:nvPicPr>
          <p:cNvPr id="5123" name="Picture 4" descr="Rekenkamercommissie gemeente Utrecht (banner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6146800"/>
            <a:ext cx="48291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>
          <a:xfrm>
            <a:off x="6830888" y="6409134"/>
            <a:ext cx="2133600" cy="476250"/>
          </a:xfrm>
        </p:spPr>
        <p:txBody>
          <a:bodyPr/>
          <a:lstStyle/>
          <a:p>
            <a:pPr>
              <a:defRPr/>
            </a:pPr>
            <a:fld id="{48366CF2-21BD-4173-800D-4E99CB735007}" type="slidenum">
              <a:rPr lang="nl-NL" altLang="nl-NL" sz="1600" smtClean="0">
                <a:solidFill>
                  <a:srgbClr val="0024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22</a:t>
            </a:fld>
            <a:endParaRPr lang="nl-NL" altLang="nl-NL" sz="1600" dirty="0">
              <a:solidFill>
                <a:srgbClr val="00246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0" y="-27384"/>
            <a:ext cx="9144000" cy="1008063"/>
          </a:xfrm>
          <a:prstGeom prst="rect">
            <a:avLst/>
          </a:prstGeom>
          <a:solidFill>
            <a:srgbClr val="002469">
              <a:alpha val="0"/>
            </a:srgbClr>
          </a:solidFill>
          <a:ln>
            <a:noFill/>
          </a:ln>
          <a:ex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tabLst>
                <a:tab pos="534988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534988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5349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nl-NL" altLang="nl-NL" dirty="0">
                <a:solidFill>
                  <a:schemeClr val="bg1"/>
                </a:solidFill>
              </a:rPr>
              <a:t>     </a:t>
            </a:r>
            <a:r>
              <a:rPr lang="nl-NL" altLang="nl-NL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Conclusies en aanbevelingen (deelconclusie 3)</a:t>
            </a:r>
            <a:endParaRPr lang="nl-NL" altLang="nl-NL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 rot="5400000">
            <a:off x="-184943" y="182960"/>
            <a:ext cx="981075" cy="611188"/>
          </a:xfrm>
          <a:prstGeom prst="rtTriangle">
            <a:avLst/>
          </a:prstGeom>
          <a:solidFill>
            <a:srgbClr val="C00000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85416" y="981077"/>
            <a:ext cx="8229600" cy="504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11113" indent="0" eaLnBrk="1" hangingPunct="1">
              <a:spcBef>
                <a:spcPts val="0"/>
              </a:spcBef>
              <a:spcAft>
                <a:spcPts val="1200"/>
              </a:spcAft>
              <a:buNone/>
              <a:tabLst>
                <a:tab pos="355600" algn="l"/>
              </a:tabLst>
              <a:defRPr/>
            </a:pPr>
            <a:r>
              <a:rPr lang="nl-NL" altLang="nl-NL" sz="2800" kern="0" dirty="0" smtClean="0">
                <a:solidFill>
                  <a:srgbClr val="002469"/>
                </a:solidFill>
                <a:latin typeface="Times New Roman" pitchFamily="18" charset="0"/>
                <a:ea typeface="ＭＳ Ｐゴシック" pitchFamily="34" charset="-128"/>
              </a:rPr>
              <a:t>3. Onvolledig inzicht in totaalbeeld gezondheid, 	taalvaardigheid, werkervaring en leef- en 	inkomenssituatie.</a:t>
            </a:r>
          </a:p>
          <a:p>
            <a:pPr marL="468313" indent="-457200" eaLnBrk="1" hangingPunct="1">
              <a:spcBef>
                <a:spcPts val="0"/>
              </a:spcBef>
              <a:spcAft>
                <a:spcPts val="400"/>
              </a:spcAft>
              <a:buFont typeface="Symbol" pitchFamily="18" charset="2"/>
              <a:buChar char="Þ"/>
              <a:tabLst>
                <a:tab pos="1081088" algn="l"/>
              </a:tabLst>
              <a:defRPr/>
            </a:pPr>
            <a:r>
              <a:rPr lang="nl-NL" altLang="nl-NL" sz="2800" kern="0" dirty="0" smtClean="0">
                <a:solidFill>
                  <a:srgbClr val="C00000"/>
                </a:solidFill>
                <a:latin typeface="Times New Roman" pitchFamily="18" charset="0"/>
                <a:ea typeface="ＭＳ Ｐゴシック" pitchFamily="34" charset="-128"/>
              </a:rPr>
              <a:t>3A. Verbeter inzicht in kenmerken bestand.</a:t>
            </a:r>
          </a:p>
          <a:p>
            <a:pPr marL="468313" indent="-457200" eaLnBrk="1" hangingPunct="1">
              <a:spcBef>
                <a:spcPts val="0"/>
              </a:spcBef>
              <a:spcAft>
                <a:spcPts val="1200"/>
              </a:spcAft>
              <a:buFont typeface="Symbol" pitchFamily="18" charset="2"/>
              <a:buChar char="Þ"/>
              <a:tabLst>
                <a:tab pos="1081088" algn="l"/>
              </a:tabLst>
              <a:defRPr/>
            </a:pPr>
            <a:r>
              <a:rPr lang="nl-NL" altLang="nl-NL" sz="2800" kern="0" dirty="0" smtClean="0">
                <a:solidFill>
                  <a:srgbClr val="C00000"/>
                </a:solidFill>
                <a:latin typeface="Times New Roman" pitchFamily="18" charset="0"/>
                <a:ea typeface="ＭＳ Ｐゴシック" pitchFamily="34" charset="-128"/>
              </a:rPr>
              <a:t>3B. Ontwikkel brede, intensievere aanpak 	taalachterstanden.</a:t>
            </a:r>
          </a:p>
          <a:p>
            <a:pPr marL="11113" indent="0" eaLnBrk="1" hangingPunct="1">
              <a:spcBef>
                <a:spcPts val="0"/>
              </a:spcBef>
              <a:spcAft>
                <a:spcPts val="400"/>
              </a:spcAft>
              <a:buNone/>
              <a:defRPr/>
            </a:pPr>
            <a:r>
              <a:rPr lang="nl-NL" altLang="nl-NL" sz="2800" kern="0" dirty="0" smtClean="0">
                <a:solidFill>
                  <a:srgbClr val="002469"/>
                </a:solidFill>
                <a:latin typeface="Times New Roman" pitchFamily="18" charset="0"/>
                <a:ea typeface="ＭＳ Ｐゴシック" pitchFamily="34" charset="-128"/>
              </a:rPr>
              <a:t>Aandachtspunten:</a:t>
            </a:r>
          </a:p>
          <a:p>
            <a:pPr marL="468313" indent="-457200" eaLnBrk="1" hangingPunct="1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r>
              <a:rPr lang="nl-NL" altLang="nl-NL" sz="2800" kern="0" dirty="0" smtClean="0">
                <a:solidFill>
                  <a:srgbClr val="002469"/>
                </a:solidFill>
                <a:latin typeface="Times New Roman" pitchFamily="18" charset="0"/>
                <a:ea typeface="ＭＳ Ｐゴシック" pitchFamily="34" charset="-128"/>
              </a:rPr>
              <a:t>Ambitie gedeeld, onduidelijk hoe inzicht in bestand verbeterd gaat worden.</a:t>
            </a:r>
          </a:p>
          <a:p>
            <a:pPr marL="468313" indent="-457200" eaLnBrk="1" hangingPunct="1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r>
              <a:rPr lang="nl-NL" altLang="nl-NL" sz="2800" kern="0" dirty="0" smtClean="0">
                <a:solidFill>
                  <a:srgbClr val="002469"/>
                </a:solidFill>
                <a:latin typeface="Times New Roman" pitchFamily="18" charset="0"/>
                <a:ea typeface="ＭＳ Ｐゴシック" pitchFamily="34" charset="-128"/>
              </a:rPr>
              <a:t>Informatie taalachterstanden in aparte raadsbrief.</a:t>
            </a:r>
          </a:p>
          <a:p>
            <a:pPr marL="468313" indent="-457200" eaLnBrk="1" hangingPunct="1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endParaRPr lang="nl-NL" altLang="nl-NL" sz="2800" kern="0" dirty="0" smtClean="0">
              <a:solidFill>
                <a:srgbClr val="002469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984250" eaLnBrk="1" hangingPunct="1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endParaRPr lang="nl-NL" altLang="nl-NL" sz="2800" kern="0" dirty="0" smtClean="0">
              <a:solidFill>
                <a:srgbClr val="002469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085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19" y="-99392"/>
            <a:ext cx="9361040" cy="1080469"/>
          </a:xfrm>
          <a:prstGeom prst="rect">
            <a:avLst/>
          </a:prstGeom>
        </p:spPr>
      </p:pic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5416" y="1124744"/>
            <a:ext cx="8229600" cy="5184576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spcAft>
                <a:spcPts val="400"/>
              </a:spcAft>
              <a:buNone/>
              <a:defRPr/>
            </a:pPr>
            <a:endParaRPr lang="nl-NL" altLang="nl-NL" sz="2000" dirty="0" smtClean="0">
              <a:solidFill>
                <a:srgbClr val="002469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0" indent="0" eaLnBrk="1" hangingPunct="1">
              <a:spcBef>
                <a:spcPts val="0"/>
              </a:spcBef>
              <a:spcAft>
                <a:spcPts val="400"/>
              </a:spcAft>
              <a:buNone/>
              <a:defRPr/>
            </a:pPr>
            <a:endParaRPr lang="nl-NL" altLang="nl-NL" sz="2000" dirty="0" smtClean="0">
              <a:solidFill>
                <a:srgbClr val="002469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pic>
        <p:nvPicPr>
          <p:cNvPr id="5123" name="Picture 4" descr="Rekenkamercommissie gemeente Utrecht (banner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6146800"/>
            <a:ext cx="48291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>
          <a:xfrm>
            <a:off x="6830888" y="6409134"/>
            <a:ext cx="2133600" cy="476250"/>
          </a:xfrm>
        </p:spPr>
        <p:txBody>
          <a:bodyPr/>
          <a:lstStyle/>
          <a:p>
            <a:pPr>
              <a:defRPr/>
            </a:pPr>
            <a:fld id="{48366CF2-21BD-4173-800D-4E99CB735007}" type="slidenum">
              <a:rPr lang="nl-NL" altLang="nl-NL" sz="1600" smtClean="0">
                <a:solidFill>
                  <a:srgbClr val="0024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23</a:t>
            </a:fld>
            <a:endParaRPr lang="nl-NL" altLang="nl-NL" sz="1600">
              <a:solidFill>
                <a:srgbClr val="00246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0" y="-27384"/>
            <a:ext cx="9144000" cy="1008063"/>
          </a:xfrm>
          <a:prstGeom prst="rect">
            <a:avLst/>
          </a:prstGeom>
          <a:solidFill>
            <a:srgbClr val="002469">
              <a:alpha val="0"/>
            </a:srgbClr>
          </a:solidFill>
          <a:ln>
            <a:noFill/>
          </a:ln>
          <a:ex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tabLst>
                <a:tab pos="534988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534988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5349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nl-NL" altLang="nl-NL" dirty="0">
                <a:solidFill>
                  <a:schemeClr val="bg1"/>
                </a:solidFill>
              </a:rPr>
              <a:t>     </a:t>
            </a:r>
            <a:r>
              <a:rPr lang="nl-NL" altLang="nl-NL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Conclusies en aanbevelingen (deelconclusie 4)</a:t>
            </a:r>
            <a:endParaRPr lang="nl-NL" altLang="nl-NL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 rot="5400000">
            <a:off x="-184943" y="182960"/>
            <a:ext cx="981075" cy="611188"/>
          </a:xfrm>
          <a:prstGeom prst="rtTriangle">
            <a:avLst/>
          </a:prstGeom>
          <a:solidFill>
            <a:srgbClr val="C00000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85416" y="1124744"/>
            <a:ext cx="822960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11113" indent="0" eaLnBrk="1" hangingPunct="1">
              <a:spcBef>
                <a:spcPts val="0"/>
              </a:spcBef>
              <a:spcAft>
                <a:spcPts val="1200"/>
              </a:spcAft>
              <a:buNone/>
              <a:tabLst>
                <a:tab pos="355600" algn="l"/>
              </a:tabLst>
              <a:defRPr/>
            </a:pPr>
            <a:r>
              <a:rPr lang="nl-NL" altLang="nl-NL" sz="2800" kern="0" dirty="0" smtClean="0">
                <a:solidFill>
                  <a:srgbClr val="002469"/>
                </a:solidFill>
                <a:latin typeface="Times New Roman" pitchFamily="18" charset="0"/>
                <a:ea typeface="ＭＳ Ｐゴシック" pitchFamily="34" charset="-128"/>
              </a:rPr>
              <a:t>4. Huidige bestand arrangementen 3 en 4 moeilijker 	bemiddelbaar. Gunstige economische 	omstandigheden bieden kansen.</a:t>
            </a:r>
          </a:p>
          <a:p>
            <a:pPr marL="468313" indent="-457200" eaLnBrk="1" hangingPunct="1">
              <a:spcBef>
                <a:spcPts val="0"/>
              </a:spcBef>
              <a:spcAft>
                <a:spcPts val="400"/>
              </a:spcAft>
              <a:buFont typeface="Symbol" pitchFamily="18" charset="2"/>
              <a:buChar char="Þ"/>
              <a:tabLst>
                <a:tab pos="1081088" algn="l"/>
              </a:tabLst>
              <a:defRPr/>
            </a:pPr>
            <a:r>
              <a:rPr lang="nl-NL" altLang="nl-NL" sz="2800" kern="0" dirty="0" smtClean="0">
                <a:solidFill>
                  <a:srgbClr val="C00000"/>
                </a:solidFill>
                <a:latin typeface="Times New Roman" pitchFamily="18" charset="0"/>
                <a:ea typeface="ＭＳ Ｐゴシック" pitchFamily="34" charset="-128"/>
              </a:rPr>
              <a:t>4A. Houd rekening met persoonlijke situatie en 	wensen.</a:t>
            </a:r>
          </a:p>
          <a:p>
            <a:pPr marL="468313" indent="-457200" eaLnBrk="1" hangingPunct="1">
              <a:spcBef>
                <a:spcPts val="0"/>
              </a:spcBef>
              <a:spcAft>
                <a:spcPts val="1200"/>
              </a:spcAft>
              <a:buFont typeface="Symbol" pitchFamily="18" charset="2"/>
              <a:buChar char="Þ"/>
              <a:tabLst>
                <a:tab pos="1081088" algn="l"/>
              </a:tabLst>
              <a:defRPr/>
            </a:pPr>
            <a:r>
              <a:rPr lang="nl-NL" altLang="nl-NL" sz="2800" kern="0" dirty="0" smtClean="0">
                <a:solidFill>
                  <a:srgbClr val="C00000"/>
                </a:solidFill>
                <a:latin typeface="Times New Roman" pitchFamily="18" charset="0"/>
                <a:ea typeface="ＭＳ Ｐゴシック" pitchFamily="34" charset="-128"/>
              </a:rPr>
              <a:t>4B. Gebruik huidige omstandigheden om meer 	passende werkplekken te creëren.</a:t>
            </a:r>
          </a:p>
          <a:p>
            <a:pPr marL="11113" indent="0" eaLnBrk="1" hangingPunct="1">
              <a:spcBef>
                <a:spcPts val="0"/>
              </a:spcBef>
              <a:spcAft>
                <a:spcPts val="0"/>
              </a:spcAft>
              <a:buNone/>
              <a:tabLst>
                <a:tab pos="1081088" algn="l"/>
              </a:tabLst>
              <a:defRPr/>
            </a:pPr>
            <a:r>
              <a:rPr lang="nl-NL" altLang="nl-NL" sz="2800" kern="0" dirty="0" smtClean="0">
                <a:solidFill>
                  <a:srgbClr val="002469"/>
                </a:solidFill>
                <a:latin typeface="Times New Roman" pitchFamily="18" charset="0"/>
                <a:ea typeface="ＭＳ Ｐゴシック" pitchFamily="34" charset="-128"/>
              </a:rPr>
              <a:t>Aandachtspunten:</a:t>
            </a:r>
          </a:p>
          <a:p>
            <a:pPr marL="468313" indent="-457200" ea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1081088" algn="l"/>
              </a:tabLst>
              <a:defRPr/>
            </a:pPr>
            <a:r>
              <a:rPr lang="nl-NL" altLang="nl-NL" sz="2800" kern="0" dirty="0" smtClean="0">
                <a:solidFill>
                  <a:srgbClr val="002469"/>
                </a:solidFill>
                <a:latin typeface="Times New Roman" pitchFamily="18" charset="0"/>
                <a:ea typeface="ＭＳ Ｐゴシック" pitchFamily="34" charset="-128"/>
              </a:rPr>
              <a:t>Investering nodig voor extra contact en aandacht.</a:t>
            </a:r>
          </a:p>
          <a:p>
            <a:pPr marL="468313" indent="-457200" eaLnBrk="1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tabLst>
                <a:tab pos="1081088" algn="l"/>
              </a:tabLst>
              <a:defRPr/>
            </a:pPr>
            <a:r>
              <a:rPr lang="nl-NL" altLang="nl-NL" sz="2800" kern="0" dirty="0" smtClean="0">
                <a:solidFill>
                  <a:srgbClr val="002469"/>
                </a:solidFill>
                <a:latin typeface="Times New Roman" pitchFamily="18" charset="0"/>
                <a:ea typeface="ＭＳ Ｐゴシック" pitchFamily="34" charset="-128"/>
              </a:rPr>
              <a:t>Samen met werkgevers investeren.</a:t>
            </a:r>
          </a:p>
        </p:txBody>
      </p:sp>
    </p:spTree>
    <p:extLst>
      <p:ext uri="{BB962C8B-B14F-4D97-AF65-F5344CB8AC3E}">
        <p14:creationId xmlns:p14="http://schemas.microsoft.com/office/powerpoint/2010/main" val="269085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19" y="-99392"/>
            <a:ext cx="9361040" cy="1080469"/>
          </a:xfrm>
          <a:prstGeom prst="rect">
            <a:avLst/>
          </a:prstGeom>
        </p:spPr>
      </p:pic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5416" y="1124744"/>
            <a:ext cx="8229600" cy="5184576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spcAft>
                <a:spcPts val="400"/>
              </a:spcAft>
              <a:buNone/>
              <a:defRPr/>
            </a:pPr>
            <a:endParaRPr lang="nl-NL" altLang="nl-NL" sz="2000" dirty="0" smtClean="0">
              <a:solidFill>
                <a:srgbClr val="002469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0" indent="0" eaLnBrk="1" hangingPunct="1">
              <a:spcBef>
                <a:spcPts val="0"/>
              </a:spcBef>
              <a:spcAft>
                <a:spcPts val="400"/>
              </a:spcAft>
              <a:buNone/>
              <a:defRPr/>
            </a:pPr>
            <a:endParaRPr lang="nl-NL" altLang="nl-NL" sz="2000" dirty="0" smtClean="0">
              <a:solidFill>
                <a:srgbClr val="002469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pic>
        <p:nvPicPr>
          <p:cNvPr id="5123" name="Picture 4" descr="Rekenkamercommissie gemeente Utrecht (banner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6146800"/>
            <a:ext cx="48291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>
          <a:xfrm>
            <a:off x="6830888" y="6409134"/>
            <a:ext cx="2133600" cy="476250"/>
          </a:xfrm>
        </p:spPr>
        <p:txBody>
          <a:bodyPr/>
          <a:lstStyle/>
          <a:p>
            <a:pPr>
              <a:defRPr/>
            </a:pPr>
            <a:fld id="{48366CF2-21BD-4173-800D-4E99CB735007}" type="slidenum">
              <a:rPr lang="nl-NL" altLang="nl-NL" sz="1600" smtClean="0">
                <a:solidFill>
                  <a:srgbClr val="0024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24</a:t>
            </a:fld>
            <a:endParaRPr lang="nl-NL" altLang="nl-NL" sz="1600">
              <a:solidFill>
                <a:srgbClr val="00246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0" y="-27384"/>
            <a:ext cx="9144000" cy="1008063"/>
          </a:xfrm>
          <a:prstGeom prst="rect">
            <a:avLst/>
          </a:prstGeom>
          <a:solidFill>
            <a:srgbClr val="002469">
              <a:alpha val="0"/>
            </a:srgbClr>
          </a:solidFill>
          <a:ln>
            <a:noFill/>
          </a:ln>
          <a:ex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tabLst>
                <a:tab pos="534988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534988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5349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nl-NL" altLang="nl-NL" dirty="0">
                <a:solidFill>
                  <a:schemeClr val="bg1"/>
                </a:solidFill>
              </a:rPr>
              <a:t>     </a:t>
            </a:r>
            <a:r>
              <a:rPr lang="nl-NL" altLang="nl-NL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Conclusies en aanbevelingen (deelconclusie 5)</a:t>
            </a:r>
            <a:endParaRPr lang="nl-NL" altLang="nl-NL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 rot="5400000">
            <a:off x="-184943" y="182960"/>
            <a:ext cx="981075" cy="611188"/>
          </a:xfrm>
          <a:prstGeom prst="rtTriangle">
            <a:avLst/>
          </a:prstGeom>
          <a:solidFill>
            <a:srgbClr val="C00000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85416" y="1124744"/>
            <a:ext cx="822960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11113" indent="0" eaLnBrk="1" hangingPunct="1">
              <a:spcBef>
                <a:spcPts val="0"/>
              </a:spcBef>
              <a:spcAft>
                <a:spcPts val="1200"/>
              </a:spcAft>
              <a:buNone/>
              <a:tabLst>
                <a:tab pos="355600" algn="l"/>
              </a:tabLst>
              <a:defRPr/>
            </a:pPr>
            <a:r>
              <a:rPr lang="nl-NL" altLang="nl-NL" sz="2800" kern="0" dirty="0" smtClean="0">
                <a:solidFill>
                  <a:srgbClr val="002469"/>
                </a:solidFill>
                <a:latin typeface="Times New Roman" pitchFamily="18" charset="0"/>
                <a:ea typeface="ＭＳ Ｐゴシック" pitchFamily="34" charset="-128"/>
              </a:rPr>
              <a:t>5. Interne samenwerking WenI/MO en externe 	samenwerking gemeente, buurtteams en 	samenwerkingspartners moet geïntensiveerd worden.</a:t>
            </a:r>
          </a:p>
          <a:p>
            <a:pPr marL="468313" indent="-457200" eaLnBrk="1" hangingPunct="1">
              <a:spcBef>
                <a:spcPts val="0"/>
              </a:spcBef>
              <a:spcAft>
                <a:spcPts val="400"/>
              </a:spcAft>
              <a:buFont typeface="Symbol" pitchFamily="18" charset="2"/>
              <a:buChar char="Þ"/>
              <a:defRPr/>
            </a:pPr>
            <a:r>
              <a:rPr lang="nl-NL" altLang="nl-NL" sz="2800" kern="0" dirty="0" smtClean="0">
                <a:solidFill>
                  <a:srgbClr val="C00000"/>
                </a:solidFill>
                <a:latin typeface="Times New Roman" pitchFamily="18" charset="0"/>
                <a:ea typeface="ＭＳ Ｐゴシック" pitchFamily="34" charset="-128"/>
              </a:rPr>
              <a:t>5A. Intensiveer interne en externe samenwerking</a:t>
            </a:r>
          </a:p>
          <a:p>
            <a:pPr marL="468313" indent="-457200" eaLnBrk="1" hangingPunct="1">
              <a:spcBef>
                <a:spcPts val="0"/>
              </a:spcBef>
              <a:spcAft>
                <a:spcPts val="1200"/>
              </a:spcAft>
              <a:buFont typeface="Symbol" pitchFamily="18" charset="2"/>
              <a:buChar char="Þ"/>
              <a:tabLst>
                <a:tab pos="1081088" algn="l"/>
              </a:tabLst>
              <a:defRPr/>
            </a:pPr>
            <a:r>
              <a:rPr lang="nl-NL" altLang="nl-NL" sz="2800" kern="0" dirty="0" smtClean="0">
                <a:solidFill>
                  <a:srgbClr val="C00000"/>
                </a:solidFill>
                <a:latin typeface="Times New Roman" pitchFamily="18" charset="0"/>
                <a:ea typeface="ＭＳ Ｐゴシック" pitchFamily="34" charset="-128"/>
              </a:rPr>
              <a:t>5B. Werk passende ondersteuningstrajecten uit en 	voer als gemeente de regie.</a:t>
            </a:r>
          </a:p>
          <a:p>
            <a:pPr marL="11113" indent="0" eaLnBrk="1" hangingPunct="1">
              <a:spcBef>
                <a:spcPts val="0"/>
              </a:spcBef>
              <a:spcAft>
                <a:spcPts val="400"/>
              </a:spcAft>
              <a:buNone/>
              <a:defRPr/>
            </a:pPr>
            <a:r>
              <a:rPr lang="nl-NL" altLang="nl-NL" sz="2800" kern="0" dirty="0" smtClean="0">
                <a:solidFill>
                  <a:srgbClr val="002469"/>
                </a:solidFill>
                <a:latin typeface="Times New Roman" pitchFamily="18" charset="0"/>
                <a:ea typeface="ＭＳ Ｐゴシック" pitchFamily="34" charset="-128"/>
              </a:rPr>
              <a:t>Aandachtspunten:</a:t>
            </a:r>
          </a:p>
          <a:p>
            <a:pPr marL="468313" indent="-457200" eaLnBrk="1" hangingPunct="1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r>
              <a:rPr lang="nl-NL" altLang="nl-NL" sz="2800" kern="0" dirty="0" smtClean="0">
                <a:solidFill>
                  <a:srgbClr val="002469"/>
                </a:solidFill>
                <a:latin typeface="Times New Roman" pitchFamily="18" charset="0"/>
                <a:ea typeface="ＭＳ Ｐゴシック" pitchFamily="34" charset="-128"/>
              </a:rPr>
              <a:t>Op papier goed vs. in praktijk extra investering.</a:t>
            </a:r>
          </a:p>
          <a:p>
            <a:pPr marL="468313" indent="-457200" eaLnBrk="1" hangingPunct="1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r>
              <a:rPr lang="nl-NL" altLang="nl-NL" sz="2800" kern="0" dirty="0" smtClean="0">
                <a:solidFill>
                  <a:srgbClr val="002469"/>
                </a:solidFill>
                <a:latin typeface="Times New Roman" pitchFamily="18" charset="0"/>
                <a:ea typeface="ＭＳ Ｐゴシック" pitchFamily="34" charset="-128"/>
              </a:rPr>
              <a:t>Samenwerking intern en andere partners.</a:t>
            </a:r>
          </a:p>
          <a:p>
            <a:pPr marL="468313" indent="-457200" eaLnBrk="1" hangingPunct="1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r>
              <a:rPr lang="nl-NL" altLang="nl-NL" sz="2800" kern="0" dirty="0" smtClean="0">
                <a:solidFill>
                  <a:srgbClr val="002469"/>
                </a:solidFill>
                <a:latin typeface="Times New Roman" pitchFamily="18" charset="0"/>
                <a:ea typeface="ＭＳ Ｐゴシック" pitchFamily="34" charset="-128"/>
              </a:rPr>
              <a:t>Trajecten vastleggen en duidelijke regie nodig.</a:t>
            </a:r>
          </a:p>
          <a:p>
            <a:pPr marL="468313" indent="-457200" eaLnBrk="1" hangingPunct="1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endParaRPr lang="nl-NL" altLang="nl-NL" sz="2800" kern="0" dirty="0" smtClean="0">
              <a:solidFill>
                <a:srgbClr val="002469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085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19" y="-99392"/>
            <a:ext cx="9361040" cy="1080469"/>
          </a:xfrm>
          <a:prstGeom prst="rect">
            <a:avLst/>
          </a:prstGeom>
        </p:spPr>
      </p:pic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5416" y="1124744"/>
            <a:ext cx="8229600" cy="5184576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spcAft>
                <a:spcPts val="400"/>
              </a:spcAft>
              <a:buNone/>
              <a:defRPr/>
            </a:pPr>
            <a:endParaRPr lang="nl-NL" altLang="nl-NL" sz="2000" dirty="0" smtClean="0">
              <a:solidFill>
                <a:srgbClr val="002469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0" indent="0" eaLnBrk="1" hangingPunct="1">
              <a:spcBef>
                <a:spcPts val="0"/>
              </a:spcBef>
              <a:spcAft>
                <a:spcPts val="400"/>
              </a:spcAft>
              <a:buNone/>
              <a:defRPr/>
            </a:pPr>
            <a:endParaRPr lang="nl-NL" altLang="nl-NL" sz="2000" dirty="0" smtClean="0">
              <a:solidFill>
                <a:srgbClr val="002469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pic>
        <p:nvPicPr>
          <p:cNvPr id="5123" name="Picture 4" descr="Rekenkamercommissie gemeente Utrecht (banner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6146800"/>
            <a:ext cx="48291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>
          <a:xfrm>
            <a:off x="6830888" y="6409134"/>
            <a:ext cx="2133600" cy="476250"/>
          </a:xfrm>
        </p:spPr>
        <p:txBody>
          <a:bodyPr/>
          <a:lstStyle/>
          <a:p>
            <a:pPr>
              <a:defRPr/>
            </a:pPr>
            <a:fld id="{48366CF2-21BD-4173-800D-4E99CB735007}" type="slidenum">
              <a:rPr lang="nl-NL" altLang="nl-NL" sz="1600" smtClean="0">
                <a:solidFill>
                  <a:srgbClr val="0024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25</a:t>
            </a:fld>
            <a:endParaRPr lang="nl-NL" altLang="nl-NL" sz="1600" dirty="0">
              <a:solidFill>
                <a:srgbClr val="00246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0" y="-27384"/>
            <a:ext cx="9144000" cy="1008063"/>
          </a:xfrm>
          <a:prstGeom prst="rect">
            <a:avLst/>
          </a:prstGeom>
          <a:solidFill>
            <a:srgbClr val="002469">
              <a:alpha val="0"/>
            </a:srgbClr>
          </a:solidFill>
          <a:ln>
            <a:noFill/>
          </a:ln>
          <a:ex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tabLst>
                <a:tab pos="534988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534988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5349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nl-NL" altLang="nl-NL" dirty="0">
                <a:solidFill>
                  <a:schemeClr val="bg1"/>
                </a:solidFill>
              </a:rPr>
              <a:t>     </a:t>
            </a:r>
            <a:r>
              <a:rPr lang="nl-NL" altLang="nl-NL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Conclusies en aanbevelingen (deelconclusie 6)</a:t>
            </a:r>
            <a:endParaRPr lang="nl-NL" altLang="nl-NL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 rot="5400000">
            <a:off x="-184943" y="182960"/>
            <a:ext cx="981075" cy="611188"/>
          </a:xfrm>
          <a:prstGeom prst="rtTriangle">
            <a:avLst/>
          </a:prstGeom>
          <a:solidFill>
            <a:srgbClr val="C00000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85416" y="1124744"/>
            <a:ext cx="822960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11113" indent="0" eaLnBrk="1" hangingPunct="1">
              <a:spcBef>
                <a:spcPts val="0"/>
              </a:spcBef>
              <a:spcAft>
                <a:spcPts val="400"/>
              </a:spcAft>
              <a:buNone/>
              <a:tabLst>
                <a:tab pos="628650" algn="l"/>
              </a:tabLst>
              <a:defRPr/>
            </a:pPr>
            <a:r>
              <a:rPr lang="nl-NL" altLang="nl-NL" sz="2800" kern="0" dirty="0" smtClean="0">
                <a:solidFill>
                  <a:srgbClr val="002469"/>
                </a:solidFill>
                <a:latin typeface="Times New Roman" pitchFamily="18" charset="0"/>
                <a:ea typeface="ＭＳ Ｐゴシック" pitchFamily="34" charset="-128"/>
              </a:rPr>
              <a:t>6A. Gemeente kan zich verbeteren in dienstverlening en 	communicatie.</a:t>
            </a:r>
          </a:p>
          <a:p>
            <a:pPr marL="11113" indent="0" eaLnBrk="1" hangingPunct="1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nl-NL" altLang="nl-NL" sz="2800" kern="0" dirty="0" smtClean="0">
                <a:solidFill>
                  <a:srgbClr val="002469"/>
                </a:solidFill>
                <a:latin typeface="Times New Roman" pitchFamily="18" charset="0"/>
                <a:ea typeface="ＭＳ Ｐゴシック" pitchFamily="34" charset="-128"/>
              </a:rPr>
              <a:t>6B. Dienstverlening sluit niet altijd aan bij behoefte.</a:t>
            </a:r>
          </a:p>
          <a:p>
            <a:pPr marL="468313" indent="-457200" eaLnBrk="1" hangingPunct="1">
              <a:spcBef>
                <a:spcPts val="0"/>
              </a:spcBef>
              <a:spcAft>
                <a:spcPts val="1200"/>
              </a:spcAft>
              <a:buFont typeface="Symbol" pitchFamily="18" charset="2"/>
              <a:buChar char="Þ"/>
              <a:defRPr/>
            </a:pPr>
            <a:r>
              <a:rPr lang="nl-NL" altLang="nl-NL" sz="2800" kern="0" dirty="0" smtClean="0">
                <a:solidFill>
                  <a:srgbClr val="C00000"/>
                </a:solidFill>
                <a:latin typeface="Times New Roman" pitchFamily="18" charset="0"/>
                <a:ea typeface="ＭＳ Ｐゴシック" pitchFamily="34" charset="-128"/>
              </a:rPr>
              <a:t>6. Verbeter dienstverlening en communicatie.</a:t>
            </a:r>
          </a:p>
          <a:p>
            <a:pPr marL="11113" indent="0" eaLnBrk="1" hangingPunct="1">
              <a:spcBef>
                <a:spcPts val="0"/>
              </a:spcBef>
              <a:spcAft>
                <a:spcPts val="400"/>
              </a:spcAft>
              <a:buNone/>
              <a:defRPr/>
            </a:pPr>
            <a:r>
              <a:rPr lang="nl-NL" altLang="nl-NL" sz="2800" kern="0" dirty="0" smtClean="0">
                <a:solidFill>
                  <a:srgbClr val="002469"/>
                </a:solidFill>
                <a:latin typeface="Times New Roman" pitchFamily="18" charset="0"/>
                <a:ea typeface="ＭＳ Ｐゴシック" pitchFamily="34" charset="-128"/>
              </a:rPr>
              <a:t>Aandachtspunten:</a:t>
            </a:r>
          </a:p>
          <a:p>
            <a:pPr marL="468313" indent="-457200" eaLnBrk="1" hangingPunct="1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r>
              <a:rPr lang="nl-NL" altLang="nl-NL" sz="2800" kern="0" dirty="0" smtClean="0">
                <a:solidFill>
                  <a:srgbClr val="002469"/>
                </a:solidFill>
                <a:latin typeface="Times New Roman" pitchFamily="18" charset="0"/>
                <a:ea typeface="ＭＳ Ｐゴシック" pitchFamily="34" charset="-128"/>
              </a:rPr>
              <a:t>Herkenning problemen anders dan zorg verlenen.</a:t>
            </a:r>
          </a:p>
          <a:p>
            <a:pPr marL="468313" indent="-457200" eaLnBrk="1" hangingPunct="1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r>
              <a:rPr lang="nl-NL" altLang="nl-NL" sz="2800" kern="0" dirty="0" smtClean="0">
                <a:solidFill>
                  <a:srgbClr val="002469"/>
                </a:solidFill>
                <a:latin typeface="Times New Roman" pitchFamily="18" charset="0"/>
                <a:ea typeface="ＭＳ Ｐゴシック" pitchFamily="34" charset="-128"/>
              </a:rPr>
              <a:t>Onduidelijkheid over verbetering communicatie specifieke doelgroepen.</a:t>
            </a:r>
          </a:p>
          <a:p>
            <a:pPr marL="468313" indent="-457200" eaLnBrk="1" hangingPunct="1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r>
              <a:rPr lang="nl-NL" altLang="nl-NL" sz="2800" kern="0" dirty="0" smtClean="0">
                <a:solidFill>
                  <a:srgbClr val="002469"/>
                </a:solidFill>
                <a:latin typeface="Times New Roman" pitchFamily="18" charset="0"/>
                <a:ea typeface="ＭＳ Ｐゴシック" pitchFamily="34" charset="-128"/>
              </a:rPr>
              <a:t>Meer en betere contacten, inzet </a:t>
            </a:r>
            <a:r>
              <a:rPr lang="nl-NL" altLang="nl-NL" sz="2800" kern="0" dirty="0" err="1" smtClean="0">
                <a:solidFill>
                  <a:srgbClr val="002469"/>
                </a:solidFill>
                <a:latin typeface="Times New Roman" pitchFamily="18" charset="0"/>
                <a:ea typeface="ＭＳ Ｐゴシック" pitchFamily="34" charset="-128"/>
              </a:rPr>
              <a:t>ervaringsdeskun-digheid</a:t>
            </a:r>
            <a:r>
              <a:rPr lang="nl-NL" altLang="nl-NL" sz="2800" kern="0" dirty="0" smtClean="0">
                <a:solidFill>
                  <a:srgbClr val="002469"/>
                </a:solidFill>
                <a:latin typeface="Times New Roman" pitchFamily="18" charset="0"/>
                <a:ea typeface="ＭＳ Ｐゴシック" pitchFamily="34" charset="-128"/>
              </a:rPr>
              <a:t> in dienstverlening?</a:t>
            </a:r>
          </a:p>
          <a:p>
            <a:pPr marL="468313" indent="-457200" eaLnBrk="1" hangingPunct="1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endParaRPr lang="nl-NL" altLang="nl-NL" sz="2800" kern="0" dirty="0" smtClean="0">
              <a:solidFill>
                <a:srgbClr val="002469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468313" indent="-457200" eaLnBrk="1" hangingPunct="1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endParaRPr lang="nl-NL" altLang="nl-NL" sz="2800" kern="0" dirty="0" smtClean="0">
              <a:solidFill>
                <a:srgbClr val="002469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984250" eaLnBrk="1" hangingPunct="1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endParaRPr lang="nl-NL" altLang="nl-NL" sz="2800" kern="0" dirty="0" smtClean="0">
              <a:solidFill>
                <a:srgbClr val="002469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085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19" y="-99392"/>
            <a:ext cx="9361040" cy="1080469"/>
          </a:xfrm>
          <a:prstGeom prst="rect">
            <a:avLst/>
          </a:prstGeom>
        </p:spPr>
      </p:pic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5416" y="1124744"/>
            <a:ext cx="8229600" cy="5184576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spcAft>
                <a:spcPts val="400"/>
              </a:spcAft>
              <a:buNone/>
              <a:defRPr/>
            </a:pPr>
            <a:endParaRPr lang="nl-NL" altLang="nl-NL" sz="2000" dirty="0" smtClean="0">
              <a:solidFill>
                <a:srgbClr val="002469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0" indent="0" eaLnBrk="1" hangingPunct="1">
              <a:spcBef>
                <a:spcPts val="0"/>
              </a:spcBef>
              <a:spcAft>
                <a:spcPts val="400"/>
              </a:spcAft>
              <a:buNone/>
              <a:defRPr/>
            </a:pPr>
            <a:endParaRPr lang="nl-NL" altLang="nl-NL" sz="2000" dirty="0" smtClean="0">
              <a:solidFill>
                <a:srgbClr val="002469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pic>
        <p:nvPicPr>
          <p:cNvPr id="5123" name="Picture 4" descr="Rekenkamercommissie gemeente Utrecht (banner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6146800"/>
            <a:ext cx="48291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>
          <a:xfrm>
            <a:off x="6830888" y="6409134"/>
            <a:ext cx="2133600" cy="476250"/>
          </a:xfrm>
        </p:spPr>
        <p:txBody>
          <a:bodyPr/>
          <a:lstStyle/>
          <a:p>
            <a:pPr>
              <a:defRPr/>
            </a:pPr>
            <a:fld id="{48366CF2-21BD-4173-800D-4E99CB735007}" type="slidenum">
              <a:rPr lang="nl-NL" altLang="nl-NL" sz="1600" smtClean="0">
                <a:solidFill>
                  <a:srgbClr val="0024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26</a:t>
            </a:fld>
            <a:endParaRPr lang="nl-NL" altLang="nl-NL" sz="1600" dirty="0">
              <a:solidFill>
                <a:srgbClr val="00246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0" y="-27384"/>
            <a:ext cx="9144000" cy="1008063"/>
          </a:xfrm>
          <a:prstGeom prst="rect">
            <a:avLst/>
          </a:prstGeom>
          <a:solidFill>
            <a:srgbClr val="002469">
              <a:alpha val="0"/>
            </a:srgbClr>
          </a:solidFill>
          <a:ln>
            <a:noFill/>
          </a:ln>
          <a:ex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tabLst>
                <a:tab pos="534988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534988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5349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nl-NL" altLang="nl-NL" dirty="0">
                <a:solidFill>
                  <a:schemeClr val="bg1"/>
                </a:solidFill>
              </a:rPr>
              <a:t>     </a:t>
            </a:r>
            <a:r>
              <a:rPr lang="nl-NL" altLang="nl-NL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Conclusies en aanbevelingen (deelconclusie 7)</a:t>
            </a:r>
            <a:endParaRPr lang="nl-NL" altLang="nl-NL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 rot="5400000">
            <a:off x="-184943" y="182960"/>
            <a:ext cx="981075" cy="611188"/>
          </a:xfrm>
          <a:prstGeom prst="rtTriangle">
            <a:avLst/>
          </a:prstGeom>
          <a:solidFill>
            <a:srgbClr val="C00000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85416" y="1124744"/>
            <a:ext cx="822960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11113" indent="0" eaLnBrk="1" hangingPunct="1">
              <a:spcBef>
                <a:spcPts val="0"/>
              </a:spcBef>
              <a:spcAft>
                <a:spcPts val="1200"/>
              </a:spcAft>
              <a:buNone/>
              <a:tabLst>
                <a:tab pos="355600" algn="l"/>
              </a:tabLst>
              <a:defRPr/>
            </a:pPr>
            <a:r>
              <a:rPr lang="nl-NL" altLang="nl-NL" sz="2800" kern="0" dirty="0" smtClean="0">
                <a:solidFill>
                  <a:srgbClr val="002469"/>
                </a:solidFill>
                <a:latin typeface="Times New Roman" pitchFamily="18" charset="0"/>
                <a:ea typeface="ＭＳ Ｐゴシック" pitchFamily="34" charset="-128"/>
              </a:rPr>
              <a:t>7. Informatievoorziening raad ontoereikend om 	effecten en prestatie arrangementen 3 en 4 te kunnen 	beoordelen.</a:t>
            </a:r>
          </a:p>
          <a:p>
            <a:pPr marL="468313" indent="-457200" eaLnBrk="1" hangingPunct="1">
              <a:spcBef>
                <a:spcPts val="0"/>
              </a:spcBef>
              <a:spcAft>
                <a:spcPts val="400"/>
              </a:spcAft>
              <a:buFont typeface="Symbol" pitchFamily="18" charset="2"/>
              <a:buChar char="Þ"/>
              <a:tabLst>
                <a:tab pos="355600" algn="l"/>
              </a:tabLst>
              <a:defRPr/>
            </a:pPr>
            <a:r>
              <a:rPr lang="nl-NL" altLang="nl-NL" sz="2800" kern="0" dirty="0" smtClean="0">
                <a:solidFill>
                  <a:srgbClr val="C00000"/>
                </a:solidFill>
                <a:latin typeface="Times New Roman" pitchFamily="18" charset="0"/>
                <a:ea typeface="ＭＳ Ｐゴシック" pitchFamily="34" charset="-128"/>
              </a:rPr>
              <a:t>7A. Richt de informatievoorziening opnieuw in.</a:t>
            </a:r>
          </a:p>
          <a:p>
            <a:pPr marL="468313" indent="-457200" eaLnBrk="1" hangingPunct="1">
              <a:spcBef>
                <a:spcPts val="0"/>
              </a:spcBef>
              <a:spcAft>
                <a:spcPts val="1200"/>
              </a:spcAft>
              <a:buFont typeface="Symbol" pitchFamily="18" charset="2"/>
              <a:buChar char="Þ"/>
              <a:tabLst>
                <a:tab pos="355600" algn="l"/>
              </a:tabLst>
              <a:defRPr/>
            </a:pPr>
            <a:r>
              <a:rPr lang="nl-NL" altLang="nl-NL" sz="2800" kern="0" dirty="0" smtClean="0">
                <a:solidFill>
                  <a:srgbClr val="C00000"/>
                </a:solidFill>
                <a:latin typeface="Times New Roman" pitchFamily="18" charset="0"/>
                <a:ea typeface="ＭＳ Ｐゴシック" pitchFamily="34" charset="-128"/>
              </a:rPr>
              <a:t>7B. Stel benodigde en realiseerbare indicatoren vast.</a:t>
            </a:r>
          </a:p>
          <a:p>
            <a:pPr marL="11113" indent="0" eaLnBrk="1" hangingPunct="1">
              <a:spcBef>
                <a:spcPts val="0"/>
              </a:spcBef>
              <a:spcAft>
                <a:spcPts val="400"/>
              </a:spcAft>
              <a:buNone/>
              <a:tabLst>
                <a:tab pos="355600" algn="l"/>
              </a:tabLst>
              <a:defRPr/>
            </a:pPr>
            <a:r>
              <a:rPr lang="nl-NL" altLang="nl-NL" sz="2800" kern="0" dirty="0" smtClean="0">
                <a:solidFill>
                  <a:srgbClr val="002469"/>
                </a:solidFill>
                <a:latin typeface="Times New Roman" pitchFamily="18" charset="0"/>
                <a:ea typeface="ＭＳ Ｐゴシック" pitchFamily="34" charset="-128"/>
              </a:rPr>
              <a:t>Aandachtspunten:</a:t>
            </a:r>
          </a:p>
          <a:p>
            <a:pPr marL="468313" indent="-457200" eaLnBrk="1" hangingPunct="1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§"/>
              <a:tabLst>
                <a:tab pos="355600" algn="l"/>
              </a:tabLst>
              <a:defRPr/>
            </a:pPr>
            <a:r>
              <a:rPr lang="nl-NL" altLang="nl-NL" sz="2800" kern="0" dirty="0" smtClean="0">
                <a:solidFill>
                  <a:srgbClr val="002469"/>
                </a:solidFill>
                <a:latin typeface="Times New Roman" pitchFamily="18" charset="0"/>
                <a:ea typeface="ＭＳ Ｐゴシック" pitchFamily="34" charset="-128"/>
              </a:rPr>
              <a:t>In gesprek om wijze van informeren over werkdienstverlening en activeringsaanbod.</a:t>
            </a:r>
          </a:p>
          <a:p>
            <a:pPr marL="468313" indent="-457200" eaLnBrk="1" hangingPunct="1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§"/>
              <a:tabLst>
                <a:tab pos="355600" algn="l"/>
              </a:tabLst>
              <a:defRPr/>
            </a:pPr>
            <a:r>
              <a:rPr lang="nl-NL" altLang="nl-NL" sz="2800" kern="0" dirty="0" smtClean="0">
                <a:solidFill>
                  <a:srgbClr val="002469"/>
                </a:solidFill>
                <a:latin typeface="Times New Roman" pitchFamily="18" charset="0"/>
                <a:ea typeface="ＭＳ Ｐゴシック" pitchFamily="34" charset="-128"/>
              </a:rPr>
              <a:t>Aansluiting informatie op nieuwe accenten beleid.</a:t>
            </a:r>
          </a:p>
        </p:txBody>
      </p:sp>
    </p:spTree>
    <p:extLst>
      <p:ext uri="{BB962C8B-B14F-4D97-AF65-F5344CB8AC3E}">
        <p14:creationId xmlns:p14="http://schemas.microsoft.com/office/powerpoint/2010/main" val="269085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19" y="-99392"/>
            <a:ext cx="9361040" cy="1080469"/>
          </a:xfrm>
          <a:prstGeom prst="rect">
            <a:avLst/>
          </a:prstGeom>
        </p:spPr>
      </p:pic>
      <p:sp>
        <p:nvSpPr>
          <p:cNvPr id="19459" name="Text Box 9"/>
          <p:cNvSpPr txBox="1">
            <a:spLocks noChangeArrowheads="1"/>
          </p:cNvSpPr>
          <p:nvPr/>
        </p:nvSpPr>
        <p:spPr bwMode="auto">
          <a:xfrm>
            <a:off x="7938" y="-28575"/>
            <a:ext cx="9144000" cy="1009651"/>
          </a:xfrm>
          <a:prstGeom prst="rect">
            <a:avLst/>
          </a:prstGeom>
          <a:solidFill>
            <a:srgbClr val="002469">
              <a:alpha val="0"/>
            </a:srgbClr>
          </a:solidFill>
          <a:ln>
            <a:noFill/>
          </a:ln>
          <a:ex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tabLst>
                <a:tab pos="534988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534988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5349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nl-NL" altLang="nl-NL" dirty="0" smtClean="0">
                <a:solidFill>
                  <a:schemeClr val="bg1"/>
                </a:solidFill>
              </a:rPr>
              <a:t>	</a:t>
            </a:r>
            <a:r>
              <a:rPr lang="nl-NL" altLang="nl-NL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Ontwikkeling bestand (actuele cijfers)</a:t>
            </a:r>
            <a:endParaRPr lang="nl-NL" altLang="nl-NL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0" name="AutoShape 12"/>
          <p:cNvSpPr>
            <a:spLocks noChangeArrowheads="1"/>
          </p:cNvSpPr>
          <p:nvPr/>
        </p:nvSpPr>
        <p:spPr bwMode="auto">
          <a:xfrm rot="5400000">
            <a:off x="-184944" y="184944"/>
            <a:ext cx="981075" cy="611188"/>
          </a:xfrm>
          <a:prstGeom prst="rtTriangle">
            <a:avLst/>
          </a:prstGeom>
          <a:solidFill>
            <a:srgbClr val="C00000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sp>
        <p:nvSpPr>
          <p:cNvPr id="9" name="Tijdelijke aanduiding voor dianummer 2"/>
          <p:cNvSpPr>
            <a:spLocks noGrp="1"/>
          </p:cNvSpPr>
          <p:nvPr>
            <p:ph type="sldNum" sz="quarter" idx="12"/>
          </p:nvPr>
        </p:nvSpPr>
        <p:spPr>
          <a:xfrm>
            <a:off x="6902896" y="6409134"/>
            <a:ext cx="2133600" cy="476250"/>
          </a:xfrm>
        </p:spPr>
        <p:txBody>
          <a:bodyPr/>
          <a:lstStyle/>
          <a:p>
            <a:pPr>
              <a:defRPr/>
            </a:pPr>
            <a:fld id="{48366CF2-21BD-4173-800D-4E99CB735007}" type="slidenum">
              <a:rPr lang="nl-NL" altLang="nl-NL" sz="1600" smtClean="0">
                <a:solidFill>
                  <a:srgbClr val="0024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27</a:t>
            </a:fld>
            <a:endParaRPr lang="nl-NL" altLang="nl-NL" sz="1600" dirty="0">
              <a:solidFill>
                <a:srgbClr val="00246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9" y="944563"/>
            <a:ext cx="9040813" cy="591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912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19" y="-99392"/>
            <a:ext cx="9361040" cy="1080469"/>
          </a:xfrm>
          <a:prstGeom prst="rect">
            <a:avLst/>
          </a:prstGeom>
        </p:spPr>
      </p:pic>
      <p:sp>
        <p:nvSpPr>
          <p:cNvPr id="19459" name="Text Box 9"/>
          <p:cNvSpPr txBox="1">
            <a:spLocks noChangeArrowheads="1"/>
          </p:cNvSpPr>
          <p:nvPr/>
        </p:nvSpPr>
        <p:spPr bwMode="auto">
          <a:xfrm>
            <a:off x="7938" y="-28575"/>
            <a:ext cx="9144000" cy="1009651"/>
          </a:xfrm>
          <a:prstGeom prst="rect">
            <a:avLst/>
          </a:prstGeom>
          <a:solidFill>
            <a:srgbClr val="002469">
              <a:alpha val="0"/>
            </a:srgbClr>
          </a:solidFill>
          <a:ln>
            <a:noFill/>
          </a:ln>
          <a:ex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tabLst>
                <a:tab pos="534988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534988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5349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nl-NL" altLang="nl-NL" dirty="0" smtClean="0">
                <a:solidFill>
                  <a:schemeClr val="bg1"/>
                </a:solidFill>
              </a:rPr>
              <a:t>	</a:t>
            </a:r>
            <a:r>
              <a:rPr lang="nl-NL" altLang="nl-NL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Ontwikkeling bestand (actuele cijfers)</a:t>
            </a:r>
            <a:endParaRPr lang="nl-NL" altLang="nl-NL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0" name="AutoShape 12"/>
          <p:cNvSpPr>
            <a:spLocks noChangeArrowheads="1"/>
          </p:cNvSpPr>
          <p:nvPr/>
        </p:nvSpPr>
        <p:spPr bwMode="auto">
          <a:xfrm rot="5400000">
            <a:off x="-184944" y="184944"/>
            <a:ext cx="981075" cy="611188"/>
          </a:xfrm>
          <a:prstGeom prst="rtTriangle">
            <a:avLst/>
          </a:prstGeom>
          <a:solidFill>
            <a:srgbClr val="C00000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sp>
        <p:nvSpPr>
          <p:cNvPr id="9" name="Tijdelijke aanduiding voor dianummer 2"/>
          <p:cNvSpPr>
            <a:spLocks noGrp="1"/>
          </p:cNvSpPr>
          <p:nvPr>
            <p:ph type="sldNum" sz="quarter" idx="12"/>
          </p:nvPr>
        </p:nvSpPr>
        <p:spPr>
          <a:xfrm>
            <a:off x="6902896" y="6409134"/>
            <a:ext cx="2133600" cy="476250"/>
          </a:xfrm>
        </p:spPr>
        <p:txBody>
          <a:bodyPr/>
          <a:lstStyle/>
          <a:p>
            <a:pPr>
              <a:defRPr/>
            </a:pPr>
            <a:fld id="{48366CF2-21BD-4173-800D-4E99CB735007}" type="slidenum">
              <a:rPr lang="nl-NL" altLang="nl-NL" sz="1600" smtClean="0">
                <a:solidFill>
                  <a:srgbClr val="0024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28</a:t>
            </a:fld>
            <a:endParaRPr lang="nl-NL" altLang="nl-NL" sz="1600" dirty="0">
              <a:solidFill>
                <a:srgbClr val="00246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1010488"/>
            <a:ext cx="9136062" cy="588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185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19" y="-99392"/>
            <a:ext cx="9361040" cy="1080469"/>
          </a:xfrm>
          <a:prstGeom prst="rect">
            <a:avLst/>
          </a:prstGeom>
        </p:spPr>
      </p:pic>
      <p:pic>
        <p:nvPicPr>
          <p:cNvPr id="5123" name="Picture 4" descr="Rekenkamercommissie gemeente Utrecht (banner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6146800"/>
            <a:ext cx="48291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>
          <a:xfrm>
            <a:off x="6830888" y="6409134"/>
            <a:ext cx="2133600" cy="476250"/>
          </a:xfrm>
        </p:spPr>
        <p:txBody>
          <a:bodyPr/>
          <a:lstStyle/>
          <a:p>
            <a:pPr>
              <a:defRPr/>
            </a:pPr>
            <a:fld id="{48366CF2-21BD-4173-800D-4E99CB735007}" type="slidenum">
              <a:rPr lang="nl-NL" altLang="nl-NL" sz="1600" smtClean="0">
                <a:solidFill>
                  <a:srgbClr val="0024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3</a:t>
            </a:fld>
            <a:endParaRPr lang="nl-NL" altLang="nl-NL" sz="1600">
              <a:solidFill>
                <a:srgbClr val="00246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0" y="-27384"/>
            <a:ext cx="9144000" cy="1008063"/>
          </a:xfrm>
          <a:prstGeom prst="rect">
            <a:avLst/>
          </a:prstGeom>
          <a:solidFill>
            <a:srgbClr val="002469">
              <a:alpha val="0"/>
            </a:srgbClr>
          </a:solidFill>
          <a:ln>
            <a:noFill/>
          </a:ln>
          <a:ex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tabLst>
                <a:tab pos="534988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534988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5349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nl-NL" altLang="nl-NL" dirty="0">
                <a:solidFill>
                  <a:schemeClr val="bg1"/>
                </a:solidFill>
              </a:rPr>
              <a:t>     </a:t>
            </a:r>
            <a:r>
              <a:rPr lang="nl-NL" altLang="nl-NL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nl-NL" altLang="nl-NL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Doelgroep (omvang)</a:t>
            </a:r>
            <a:endParaRPr lang="nl-NL" altLang="nl-NL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 rot="5400000">
            <a:off x="-184943" y="182960"/>
            <a:ext cx="981075" cy="611188"/>
          </a:xfrm>
          <a:prstGeom prst="rtTriangle">
            <a:avLst/>
          </a:prstGeom>
          <a:solidFill>
            <a:srgbClr val="C00000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75" y="1442743"/>
            <a:ext cx="8256765" cy="5318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12188" y="98107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kern="0" dirty="0">
                <a:solidFill>
                  <a:srgbClr val="002469"/>
                </a:solidFill>
                <a:latin typeface="Times New Roman" pitchFamily="18" charset="0"/>
                <a:cs typeface="ＭＳ Ｐゴシック" charset="-128"/>
              </a:rPr>
              <a:t>Arrangement 3 neemt in omvang toe. Arrangement 4 </a:t>
            </a:r>
            <a:r>
              <a:rPr lang="nl-NL" sz="2400" kern="0" dirty="0" smtClean="0">
                <a:solidFill>
                  <a:srgbClr val="002469"/>
                </a:solidFill>
                <a:latin typeface="Times New Roman" pitchFamily="18" charset="0"/>
                <a:cs typeface="ＭＳ Ｐゴシック" charset="-128"/>
              </a:rPr>
              <a:t>toont </a:t>
            </a:r>
            <a:r>
              <a:rPr lang="nl-NL" sz="2400" kern="0" dirty="0">
                <a:solidFill>
                  <a:srgbClr val="002469"/>
                </a:solidFill>
                <a:latin typeface="Times New Roman" pitchFamily="18" charset="0"/>
                <a:cs typeface="ＭＳ Ｐゴシック" charset="-128"/>
              </a:rPr>
              <a:t>lichte afname.</a:t>
            </a:r>
          </a:p>
        </p:txBody>
      </p:sp>
    </p:spTree>
    <p:extLst>
      <p:ext uri="{BB962C8B-B14F-4D97-AF65-F5344CB8AC3E}">
        <p14:creationId xmlns:p14="http://schemas.microsoft.com/office/powerpoint/2010/main" val="211549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19" y="-99392"/>
            <a:ext cx="9361040" cy="1080469"/>
          </a:xfrm>
          <a:prstGeom prst="rect">
            <a:avLst/>
          </a:prstGeom>
        </p:spPr>
      </p:pic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5416" y="1124744"/>
            <a:ext cx="8229600" cy="5022056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spcAft>
                <a:spcPts val="400"/>
              </a:spcAft>
              <a:buNone/>
              <a:tabLst>
                <a:tab pos="1614488" algn="l"/>
              </a:tabLst>
              <a:defRPr/>
            </a:pPr>
            <a:r>
              <a:rPr lang="nl-NL" altLang="nl-NL" sz="2800" b="1" dirty="0" smtClean="0">
                <a:solidFill>
                  <a:srgbClr val="002469"/>
                </a:solidFill>
                <a:latin typeface="Times New Roman" pitchFamily="18" charset="0"/>
                <a:ea typeface="ＭＳ Ｐゴシック" pitchFamily="34" charset="-128"/>
              </a:rPr>
              <a:t>Instroom: 	</a:t>
            </a:r>
            <a:r>
              <a:rPr lang="nl-NL" altLang="nl-NL" sz="2800" dirty="0" smtClean="0">
                <a:solidFill>
                  <a:srgbClr val="002469"/>
                </a:solidFill>
                <a:latin typeface="Times New Roman" pitchFamily="18" charset="0"/>
                <a:ea typeface="ＭＳ Ｐゴシック" pitchFamily="34" charset="-128"/>
              </a:rPr>
              <a:t>de instroom in de bijstand per kwartaal 	neemt de afgelopen jaren af.</a:t>
            </a:r>
          </a:p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None/>
              <a:tabLst>
                <a:tab pos="1614488" algn="l"/>
              </a:tabLst>
              <a:defRPr/>
            </a:pPr>
            <a:r>
              <a:rPr lang="nl-NL" altLang="nl-NL" sz="2800" dirty="0">
                <a:solidFill>
                  <a:srgbClr val="002469"/>
                </a:solidFill>
                <a:latin typeface="Times New Roman" pitchFamily="18" charset="0"/>
                <a:ea typeface="ＭＳ Ｐゴシック" pitchFamily="34" charset="-128"/>
              </a:rPr>
              <a:t>	</a:t>
            </a:r>
            <a:r>
              <a:rPr lang="nl-NL" altLang="nl-NL" sz="2800" dirty="0" smtClean="0">
                <a:solidFill>
                  <a:srgbClr val="002469"/>
                </a:solidFill>
                <a:latin typeface="Times New Roman" pitchFamily="18" charset="0"/>
                <a:ea typeface="ＭＳ Ｐゴシック" pitchFamily="34" charset="-128"/>
              </a:rPr>
              <a:t>instroom van statushouders belangrijke 	verklaring groei arrangement 3.</a:t>
            </a:r>
          </a:p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None/>
              <a:tabLst>
                <a:tab pos="1614488" algn="l"/>
                <a:tab pos="2327275" algn="l"/>
              </a:tabLst>
              <a:defRPr/>
            </a:pPr>
            <a:r>
              <a:rPr lang="nl-NL" altLang="nl-NL" sz="2800" b="1" dirty="0" smtClean="0">
                <a:solidFill>
                  <a:srgbClr val="002469"/>
                </a:solidFill>
                <a:latin typeface="Times New Roman" pitchFamily="18" charset="0"/>
                <a:ea typeface="ＭＳ Ｐゴシック" pitchFamily="34" charset="-128"/>
              </a:rPr>
              <a:t>Doorstroming: </a:t>
            </a:r>
            <a:r>
              <a:rPr lang="nl-NL" altLang="nl-NL" sz="2800" dirty="0" smtClean="0">
                <a:solidFill>
                  <a:srgbClr val="002469"/>
                </a:solidFill>
                <a:latin typeface="Times New Roman" pitchFamily="18" charset="0"/>
                <a:ea typeface="ＭＳ Ｐゴシック" pitchFamily="34" charset="-128"/>
              </a:rPr>
              <a:t>vindt</a:t>
            </a:r>
            <a:r>
              <a:rPr lang="nl-NL" altLang="nl-NL" sz="2800" b="1" dirty="0" smtClean="0">
                <a:solidFill>
                  <a:srgbClr val="002469"/>
                </a:solidFill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nl-NL" altLang="nl-NL" sz="2800" dirty="0" smtClean="0">
                <a:solidFill>
                  <a:srgbClr val="002469"/>
                </a:solidFill>
                <a:latin typeface="Times New Roman" pitchFamily="18" charset="0"/>
                <a:ea typeface="ＭＳ Ｐゴシック" pitchFamily="34" charset="-128"/>
              </a:rPr>
              <a:t>vooral plaats van arrangement 3 		naar 1 en 4 en van 4 naar 3.</a:t>
            </a:r>
          </a:p>
          <a:p>
            <a:pPr marL="0" indent="0" eaLnBrk="1" hangingPunct="1">
              <a:spcBef>
                <a:spcPts val="0"/>
              </a:spcBef>
              <a:spcAft>
                <a:spcPts val="400"/>
              </a:spcAft>
              <a:buNone/>
              <a:tabLst>
                <a:tab pos="1614488" algn="l"/>
                <a:tab pos="1793875" algn="l"/>
                <a:tab pos="2327275" algn="l"/>
              </a:tabLst>
              <a:defRPr/>
            </a:pPr>
            <a:r>
              <a:rPr lang="nl-NL" altLang="nl-NL" sz="2800" b="1" dirty="0" smtClean="0">
                <a:solidFill>
                  <a:srgbClr val="002469"/>
                </a:solidFill>
                <a:latin typeface="Times New Roman" pitchFamily="18" charset="0"/>
                <a:ea typeface="ＭＳ Ｐゴシック" pitchFamily="34" charset="-128"/>
              </a:rPr>
              <a:t>Uitstroom: </a:t>
            </a:r>
            <a:r>
              <a:rPr lang="nl-NL" altLang="nl-NL" sz="2800" dirty="0" smtClean="0">
                <a:solidFill>
                  <a:srgbClr val="002469"/>
                </a:solidFill>
                <a:latin typeface="Times New Roman" pitchFamily="18" charset="0"/>
                <a:ea typeface="ＭＳ Ｐゴシック" pitchFamily="34" charset="-128"/>
              </a:rPr>
              <a:t>uitstroom per kwartaal uit arrangement 3 is 		sinds de zomer van 2017 toegenomen</a:t>
            </a:r>
          </a:p>
          <a:p>
            <a:pPr marL="0" indent="0" eaLnBrk="1" hangingPunct="1">
              <a:spcBef>
                <a:spcPts val="0"/>
              </a:spcBef>
              <a:spcAft>
                <a:spcPts val="400"/>
              </a:spcAft>
              <a:buNone/>
              <a:tabLst>
                <a:tab pos="1614488" algn="l"/>
                <a:tab pos="1793875" algn="l"/>
                <a:tab pos="2327275" algn="l"/>
              </a:tabLst>
              <a:defRPr/>
            </a:pPr>
            <a:r>
              <a:rPr lang="nl-NL" altLang="nl-NL" sz="2800" b="1" dirty="0">
                <a:solidFill>
                  <a:srgbClr val="002469"/>
                </a:solidFill>
                <a:latin typeface="Times New Roman" pitchFamily="18" charset="0"/>
                <a:ea typeface="ＭＳ Ｐゴシック" pitchFamily="34" charset="-128"/>
              </a:rPr>
              <a:t>	</a:t>
            </a:r>
            <a:r>
              <a:rPr lang="nl-NL" altLang="nl-NL" sz="2800" b="1" dirty="0" smtClean="0">
                <a:solidFill>
                  <a:srgbClr val="002469"/>
                </a:solidFill>
                <a:latin typeface="Times New Roman" pitchFamily="18" charset="0"/>
                <a:ea typeface="ＭＳ Ｐゴシック" pitchFamily="34" charset="-128"/>
              </a:rPr>
              <a:t>	</a:t>
            </a:r>
            <a:r>
              <a:rPr lang="nl-NL" altLang="nl-NL" sz="2800" dirty="0" smtClean="0">
                <a:solidFill>
                  <a:srgbClr val="002469"/>
                </a:solidFill>
                <a:latin typeface="Times New Roman" pitchFamily="18" charset="0"/>
                <a:ea typeface="ＭＳ Ｐゴシック" pitchFamily="34" charset="-128"/>
              </a:rPr>
              <a:t>uitstroom naar werk uit arrangement 3 		neemt ook toe.</a:t>
            </a:r>
          </a:p>
        </p:txBody>
      </p:sp>
      <p:pic>
        <p:nvPicPr>
          <p:cNvPr id="5123" name="Picture 4" descr="Rekenkamercommissie gemeente Utrecht (banner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6146800"/>
            <a:ext cx="48291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>
          <a:xfrm>
            <a:off x="6830888" y="6409134"/>
            <a:ext cx="2133600" cy="476250"/>
          </a:xfrm>
        </p:spPr>
        <p:txBody>
          <a:bodyPr/>
          <a:lstStyle/>
          <a:p>
            <a:pPr>
              <a:defRPr/>
            </a:pPr>
            <a:fld id="{48366CF2-21BD-4173-800D-4E99CB735007}" type="slidenum">
              <a:rPr lang="nl-NL" altLang="nl-NL" sz="1600" smtClean="0">
                <a:solidFill>
                  <a:srgbClr val="0024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4</a:t>
            </a:fld>
            <a:endParaRPr lang="nl-NL" altLang="nl-NL" sz="1600" dirty="0">
              <a:solidFill>
                <a:srgbClr val="00246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0" y="-27384"/>
            <a:ext cx="9144000" cy="1008063"/>
          </a:xfrm>
          <a:prstGeom prst="rect">
            <a:avLst/>
          </a:prstGeom>
          <a:solidFill>
            <a:srgbClr val="002469">
              <a:alpha val="0"/>
            </a:srgbClr>
          </a:solidFill>
          <a:ln>
            <a:noFill/>
          </a:ln>
          <a:ex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tabLst>
                <a:tab pos="534988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534988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5349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nl-NL" altLang="nl-NL" dirty="0">
                <a:solidFill>
                  <a:schemeClr val="bg1"/>
                </a:solidFill>
              </a:rPr>
              <a:t>     </a:t>
            </a:r>
            <a:r>
              <a:rPr lang="nl-NL" altLang="nl-NL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nl-NL" altLang="nl-NL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Doelgroep (ontwikkeling)</a:t>
            </a:r>
            <a:endParaRPr lang="nl-NL" altLang="nl-NL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 rot="5400000">
            <a:off x="-184943" y="182960"/>
            <a:ext cx="981075" cy="611188"/>
          </a:xfrm>
          <a:prstGeom prst="rtTriangle">
            <a:avLst/>
          </a:prstGeom>
          <a:solidFill>
            <a:srgbClr val="C00000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</p:spTree>
    <p:extLst>
      <p:ext uri="{BB962C8B-B14F-4D97-AF65-F5344CB8AC3E}">
        <p14:creationId xmlns:p14="http://schemas.microsoft.com/office/powerpoint/2010/main" val="268823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19" y="-99392"/>
            <a:ext cx="9361040" cy="1080469"/>
          </a:xfrm>
          <a:prstGeom prst="rect">
            <a:avLst/>
          </a:prstGeom>
        </p:spPr>
      </p:pic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>
          <a:xfrm>
            <a:off x="6830888" y="6409134"/>
            <a:ext cx="2133600" cy="476250"/>
          </a:xfrm>
        </p:spPr>
        <p:txBody>
          <a:bodyPr/>
          <a:lstStyle/>
          <a:p>
            <a:pPr>
              <a:defRPr/>
            </a:pPr>
            <a:fld id="{48366CF2-21BD-4173-800D-4E99CB735007}" type="slidenum">
              <a:rPr lang="nl-NL" altLang="nl-NL" sz="1600" smtClean="0">
                <a:solidFill>
                  <a:srgbClr val="0024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5</a:t>
            </a:fld>
            <a:endParaRPr lang="nl-NL" altLang="nl-NL" sz="1600" dirty="0">
              <a:solidFill>
                <a:srgbClr val="00246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0" y="-27384"/>
            <a:ext cx="9144000" cy="1008063"/>
          </a:xfrm>
          <a:prstGeom prst="rect">
            <a:avLst/>
          </a:prstGeom>
          <a:solidFill>
            <a:srgbClr val="002469">
              <a:alpha val="0"/>
            </a:srgbClr>
          </a:solidFill>
          <a:ln>
            <a:noFill/>
          </a:ln>
          <a:ex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tabLst>
                <a:tab pos="534988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534988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5349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nl-NL" altLang="nl-NL" dirty="0">
                <a:solidFill>
                  <a:schemeClr val="bg1"/>
                </a:solidFill>
              </a:rPr>
              <a:t>     </a:t>
            </a:r>
            <a:r>
              <a:rPr lang="nl-NL" altLang="nl-NL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nl-NL" altLang="nl-NL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Doelgroep (leeftijd)</a:t>
            </a:r>
            <a:endParaRPr lang="nl-NL" altLang="nl-NL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 rot="5400000">
            <a:off x="-184943" y="182960"/>
            <a:ext cx="981075" cy="611188"/>
          </a:xfrm>
          <a:prstGeom prst="rtTriangle">
            <a:avLst/>
          </a:prstGeom>
          <a:solidFill>
            <a:srgbClr val="C00000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sp>
        <p:nvSpPr>
          <p:cNvPr id="3" name="Rechthoek 2"/>
          <p:cNvSpPr/>
          <p:nvPr/>
        </p:nvSpPr>
        <p:spPr>
          <a:xfrm>
            <a:off x="467544" y="1442742"/>
            <a:ext cx="2952000" cy="324000"/>
          </a:xfrm>
          <a:prstGeom prst="rect">
            <a:avLst/>
          </a:prstGeom>
          <a:solidFill>
            <a:srgbClr val="E6B9B8"/>
          </a:solidFill>
          <a:ln>
            <a:solidFill>
              <a:srgbClr val="00246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 smtClean="0">
                <a:solidFill>
                  <a:srgbClr val="0024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Arrangement 3</a:t>
            </a:r>
            <a:endParaRPr lang="nl-NL" sz="1600" dirty="0">
              <a:solidFill>
                <a:srgbClr val="00246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4211960" y="1442742"/>
            <a:ext cx="2952000" cy="324000"/>
          </a:xfrm>
          <a:prstGeom prst="rect">
            <a:avLst/>
          </a:prstGeom>
          <a:solidFill>
            <a:srgbClr val="C0504D"/>
          </a:solidFill>
          <a:ln>
            <a:solidFill>
              <a:srgbClr val="00246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 smtClean="0">
                <a:solidFill>
                  <a:srgbClr val="0024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Arrangement 4</a:t>
            </a:r>
            <a:endParaRPr lang="nl-NL" sz="1600" dirty="0">
              <a:solidFill>
                <a:srgbClr val="00246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4035"/>
            <a:ext cx="8473440" cy="50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kstvak 8"/>
          <p:cNvSpPr txBox="1"/>
          <p:nvPr/>
        </p:nvSpPr>
        <p:spPr>
          <a:xfrm>
            <a:off x="304800" y="981077"/>
            <a:ext cx="86596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kern="0" dirty="0" smtClean="0">
                <a:solidFill>
                  <a:srgbClr val="002469"/>
                </a:solidFill>
                <a:latin typeface="Times New Roman" pitchFamily="18" charset="0"/>
                <a:cs typeface="ＭＳ Ｐゴシック" charset="-128"/>
              </a:rPr>
              <a:t>Aandeel uitkeringsgerechtigden van 55 jaar en ouder neemt toe.</a:t>
            </a:r>
            <a:endParaRPr lang="nl-NL" sz="2600" kern="0" dirty="0">
              <a:solidFill>
                <a:srgbClr val="002469"/>
              </a:solidFill>
              <a:latin typeface="Times New Roman" pitchFamily="18" charset="0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549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19" y="-99392"/>
            <a:ext cx="9361040" cy="1080469"/>
          </a:xfrm>
          <a:prstGeom prst="rect">
            <a:avLst/>
          </a:prstGeom>
        </p:spPr>
      </p:pic>
      <p:pic>
        <p:nvPicPr>
          <p:cNvPr id="5123" name="Picture 4" descr="Rekenkamercommissie gemeente Utrecht (banner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6146800"/>
            <a:ext cx="48291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>
          <a:xfrm>
            <a:off x="6830888" y="6409134"/>
            <a:ext cx="2133600" cy="476250"/>
          </a:xfrm>
        </p:spPr>
        <p:txBody>
          <a:bodyPr/>
          <a:lstStyle/>
          <a:p>
            <a:pPr>
              <a:defRPr/>
            </a:pPr>
            <a:fld id="{48366CF2-21BD-4173-800D-4E99CB735007}" type="slidenum">
              <a:rPr lang="nl-NL" altLang="nl-NL" sz="1600" smtClean="0">
                <a:solidFill>
                  <a:srgbClr val="0024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6</a:t>
            </a:fld>
            <a:endParaRPr lang="nl-NL" altLang="nl-NL" sz="1600" dirty="0">
              <a:solidFill>
                <a:srgbClr val="00246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0" y="-27384"/>
            <a:ext cx="9144000" cy="1008063"/>
          </a:xfrm>
          <a:prstGeom prst="rect">
            <a:avLst/>
          </a:prstGeom>
          <a:solidFill>
            <a:srgbClr val="002469">
              <a:alpha val="0"/>
            </a:srgbClr>
          </a:solidFill>
          <a:ln>
            <a:noFill/>
          </a:ln>
          <a:ex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tabLst>
                <a:tab pos="534988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534988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5349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nl-NL" altLang="nl-NL" dirty="0">
                <a:solidFill>
                  <a:schemeClr val="bg1"/>
                </a:solidFill>
              </a:rPr>
              <a:t>     </a:t>
            </a:r>
            <a:r>
              <a:rPr lang="nl-NL" altLang="nl-NL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nl-NL" altLang="nl-NL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Doelgroep (opleidingsniveau)</a:t>
            </a:r>
            <a:endParaRPr lang="nl-NL" altLang="nl-NL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 rot="5400000">
            <a:off x="-184943" y="182960"/>
            <a:ext cx="981075" cy="611188"/>
          </a:xfrm>
          <a:prstGeom prst="rtTriangle">
            <a:avLst/>
          </a:prstGeom>
          <a:solidFill>
            <a:srgbClr val="C00000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pic>
        <p:nvPicPr>
          <p:cNvPr id="4098" name="Picture 2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36" y="2208598"/>
            <a:ext cx="8223720" cy="46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hthoek 8"/>
          <p:cNvSpPr/>
          <p:nvPr/>
        </p:nvSpPr>
        <p:spPr>
          <a:xfrm>
            <a:off x="611189" y="1912391"/>
            <a:ext cx="2880000" cy="324000"/>
          </a:xfrm>
          <a:prstGeom prst="rect">
            <a:avLst/>
          </a:prstGeom>
          <a:solidFill>
            <a:srgbClr val="E6B9B8"/>
          </a:solidFill>
          <a:ln>
            <a:solidFill>
              <a:srgbClr val="00246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 smtClean="0">
                <a:solidFill>
                  <a:srgbClr val="0024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Arrangement 3</a:t>
            </a:r>
            <a:endParaRPr lang="nl-NL" sz="1600" dirty="0">
              <a:solidFill>
                <a:srgbClr val="00246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4191234" y="1884598"/>
            <a:ext cx="2880000" cy="324000"/>
          </a:xfrm>
          <a:prstGeom prst="rect">
            <a:avLst/>
          </a:prstGeom>
          <a:solidFill>
            <a:srgbClr val="C0504D"/>
          </a:solidFill>
          <a:ln>
            <a:solidFill>
              <a:srgbClr val="00246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 smtClean="0">
                <a:solidFill>
                  <a:srgbClr val="0024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Arrangement 4</a:t>
            </a:r>
            <a:endParaRPr lang="nl-NL" sz="1600" dirty="0">
              <a:solidFill>
                <a:srgbClr val="00246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335281" y="992046"/>
            <a:ext cx="84734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kern="0" dirty="0" smtClean="0">
                <a:solidFill>
                  <a:srgbClr val="002469"/>
                </a:solidFill>
                <a:latin typeface="Times New Roman" pitchFamily="18" charset="0"/>
                <a:cs typeface="ＭＳ Ｐゴシック" charset="-128"/>
              </a:rPr>
              <a:t>Meer dan de helft heeft een laag opleidingsniveau. </a:t>
            </a:r>
          </a:p>
          <a:p>
            <a:r>
              <a:rPr lang="nl-NL" sz="2600" kern="0" dirty="0" smtClean="0">
                <a:solidFill>
                  <a:srgbClr val="002469"/>
                </a:solidFill>
                <a:latin typeface="Times New Roman" pitchFamily="18" charset="0"/>
                <a:cs typeface="ＭＳ Ｐゴシック" charset="-128"/>
              </a:rPr>
              <a:t>Toename aandeel hoger opgeleiden in arrangement 3.</a:t>
            </a:r>
            <a:endParaRPr lang="nl-NL" sz="2600" kern="0" dirty="0">
              <a:solidFill>
                <a:srgbClr val="002469"/>
              </a:solidFill>
              <a:latin typeface="Times New Roman" pitchFamily="18" charset="0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549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19" y="-99392"/>
            <a:ext cx="9361040" cy="1080469"/>
          </a:xfrm>
          <a:prstGeom prst="rect">
            <a:avLst/>
          </a:prstGeom>
        </p:spPr>
      </p:pic>
      <p:pic>
        <p:nvPicPr>
          <p:cNvPr id="5123" name="Picture 4" descr="Rekenkamercommissie gemeente Utrecht (banner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6146800"/>
            <a:ext cx="48291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>
          <a:xfrm>
            <a:off x="6830888" y="6409134"/>
            <a:ext cx="2133600" cy="476250"/>
          </a:xfrm>
        </p:spPr>
        <p:txBody>
          <a:bodyPr/>
          <a:lstStyle/>
          <a:p>
            <a:pPr>
              <a:defRPr/>
            </a:pPr>
            <a:fld id="{48366CF2-21BD-4173-800D-4E99CB735007}" type="slidenum">
              <a:rPr lang="nl-NL" altLang="nl-NL" sz="1600" smtClean="0">
                <a:solidFill>
                  <a:srgbClr val="0024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7</a:t>
            </a:fld>
            <a:endParaRPr lang="nl-NL" altLang="nl-NL" sz="1600" dirty="0">
              <a:solidFill>
                <a:srgbClr val="00246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0" y="-27384"/>
            <a:ext cx="9144000" cy="1008063"/>
          </a:xfrm>
          <a:prstGeom prst="rect">
            <a:avLst/>
          </a:prstGeom>
          <a:solidFill>
            <a:srgbClr val="002469">
              <a:alpha val="0"/>
            </a:srgbClr>
          </a:solidFill>
          <a:ln>
            <a:noFill/>
          </a:ln>
          <a:ex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tabLst>
                <a:tab pos="534988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534988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5349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nl-NL" altLang="nl-NL" dirty="0">
                <a:solidFill>
                  <a:schemeClr val="bg1"/>
                </a:solidFill>
              </a:rPr>
              <a:t>     </a:t>
            </a:r>
            <a:r>
              <a:rPr lang="nl-NL" altLang="nl-NL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nl-NL" altLang="nl-NL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Doelgroep (uitkeringsduur)</a:t>
            </a:r>
            <a:endParaRPr lang="nl-NL" altLang="nl-NL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 rot="5400000">
            <a:off x="-184943" y="182960"/>
            <a:ext cx="981075" cy="611188"/>
          </a:xfrm>
          <a:prstGeom prst="rtTriangle">
            <a:avLst/>
          </a:prstGeom>
          <a:solidFill>
            <a:srgbClr val="C00000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pic>
        <p:nvPicPr>
          <p:cNvPr id="5122" name="Picture 2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14" y="1854000"/>
            <a:ext cx="8474400" cy="50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hthoek 8"/>
          <p:cNvSpPr/>
          <p:nvPr/>
        </p:nvSpPr>
        <p:spPr>
          <a:xfrm>
            <a:off x="467544" y="1530000"/>
            <a:ext cx="2880000" cy="324000"/>
          </a:xfrm>
          <a:prstGeom prst="rect">
            <a:avLst/>
          </a:prstGeom>
          <a:solidFill>
            <a:srgbClr val="E6B9B8"/>
          </a:solidFill>
          <a:ln>
            <a:solidFill>
              <a:srgbClr val="00246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 smtClean="0">
                <a:solidFill>
                  <a:srgbClr val="0024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Arrangement 3</a:t>
            </a:r>
            <a:endParaRPr lang="nl-NL" sz="1600" dirty="0">
              <a:solidFill>
                <a:srgbClr val="00246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4117807" y="1530000"/>
            <a:ext cx="2880000" cy="324000"/>
          </a:xfrm>
          <a:prstGeom prst="rect">
            <a:avLst/>
          </a:prstGeom>
          <a:solidFill>
            <a:srgbClr val="C0504D"/>
          </a:solidFill>
          <a:ln>
            <a:solidFill>
              <a:srgbClr val="00246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 smtClean="0">
                <a:solidFill>
                  <a:srgbClr val="0024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Arrangement 4</a:t>
            </a:r>
            <a:endParaRPr lang="nl-NL" sz="1600" dirty="0">
              <a:solidFill>
                <a:srgbClr val="00246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335281" y="1026547"/>
            <a:ext cx="84734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kern="0" dirty="0" smtClean="0">
                <a:solidFill>
                  <a:srgbClr val="002469"/>
                </a:solidFill>
                <a:latin typeface="Times New Roman" pitchFamily="18" charset="0"/>
                <a:cs typeface="ＭＳ Ｐゴシック" charset="-128"/>
              </a:rPr>
              <a:t>De uitkeringsduur loopt in beide arrangementen op.</a:t>
            </a:r>
            <a:endParaRPr lang="nl-NL" sz="2600" kern="0" dirty="0">
              <a:solidFill>
                <a:srgbClr val="002469"/>
              </a:solidFill>
              <a:latin typeface="Times New Roman" pitchFamily="18" charset="0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337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19" y="-99392"/>
            <a:ext cx="9361040" cy="1080469"/>
          </a:xfrm>
          <a:prstGeom prst="rect">
            <a:avLst/>
          </a:prstGeom>
        </p:spPr>
      </p:pic>
      <p:pic>
        <p:nvPicPr>
          <p:cNvPr id="5123" name="Picture 4" descr="Rekenkamercommissie gemeente Utrecht (banner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6146800"/>
            <a:ext cx="48291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>
          <a:xfrm>
            <a:off x="6830888" y="6409134"/>
            <a:ext cx="2133600" cy="476250"/>
          </a:xfrm>
        </p:spPr>
        <p:txBody>
          <a:bodyPr/>
          <a:lstStyle/>
          <a:p>
            <a:pPr>
              <a:defRPr/>
            </a:pPr>
            <a:fld id="{48366CF2-21BD-4173-800D-4E99CB735007}" type="slidenum">
              <a:rPr lang="nl-NL" altLang="nl-NL" sz="1600" smtClean="0">
                <a:solidFill>
                  <a:srgbClr val="0024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8</a:t>
            </a:fld>
            <a:endParaRPr lang="nl-NL" altLang="nl-NL" sz="1600" dirty="0">
              <a:solidFill>
                <a:srgbClr val="00246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0" y="-27384"/>
            <a:ext cx="9144000" cy="1008063"/>
          </a:xfrm>
          <a:prstGeom prst="rect">
            <a:avLst/>
          </a:prstGeom>
          <a:solidFill>
            <a:srgbClr val="002469">
              <a:alpha val="0"/>
            </a:srgbClr>
          </a:solidFill>
          <a:ln>
            <a:noFill/>
          </a:ln>
          <a:ex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tabLst>
                <a:tab pos="534988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534988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5349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nl-NL" altLang="nl-NL" dirty="0">
                <a:solidFill>
                  <a:schemeClr val="bg1"/>
                </a:solidFill>
              </a:rPr>
              <a:t>     </a:t>
            </a:r>
            <a:r>
              <a:rPr lang="nl-NL" altLang="nl-NL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nl-NL" altLang="nl-NL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Doelgroep (taalvaardigheid)</a:t>
            </a:r>
            <a:endParaRPr lang="nl-NL" altLang="nl-NL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 rot="5400000">
            <a:off x="-184943" y="182960"/>
            <a:ext cx="981075" cy="611188"/>
          </a:xfrm>
          <a:prstGeom prst="rtTriangle">
            <a:avLst/>
          </a:prstGeom>
          <a:solidFill>
            <a:srgbClr val="C00000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pic>
        <p:nvPicPr>
          <p:cNvPr id="6146" name="Picture 2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94" y="2171299"/>
            <a:ext cx="8222400" cy="46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hthoek 8"/>
          <p:cNvSpPr/>
          <p:nvPr/>
        </p:nvSpPr>
        <p:spPr>
          <a:xfrm>
            <a:off x="467544" y="1847299"/>
            <a:ext cx="3096344" cy="324000"/>
          </a:xfrm>
          <a:prstGeom prst="rect">
            <a:avLst/>
          </a:prstGeom>
          <a:solidFill>
            <a:srgbClr val="E6B9B8"/>
          </a:solidFill>
          <a:ln>
            <a:solidFill>
              <a:srgbClr val="00246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 smtClean="0">
                <a:solidFill>
                  <a:srgbClr val="0024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Arrangement 3</a:t>
            </a:r>
            <a:endParaRPr lang="nl-NL" sz="1600" dirty="0">
              <a:solidFill>
                <a:srgbClr val="00246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4283968" y="1847299"/>
            <a:ext cx="3168352" cy="324000"/>
          </a:xfrm>
          <a:prstGeom prst="rect">
            <a:avLst/>
          </a:prstGeom>
          <a:solidFill>
            <a:srgbClr val="C0504D"/>
          </a:solidFill>
          <a:ln>
            <a:solidFill>
              <a:srgbClr val="00246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 smtClean="0">
                <a:solidFill>
                  <a:srgbClr val="0024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Arrangement 4</a:t>
            </a:r>
            <a:endParaRPr lang="nl-NL" sz="1600" dirty="0">
              <a:solidFill>
                <a:srgbClr val="00246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325565" y="980679"/>
            <a:ext cx="791680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kern="0" dirty="0" smtClean="0">
                <a:solidFill>
                  <a:srgbClr val="002469"/>
                </a:solidFill>
                <a:latin typeface="Times New Roman" pitchFamily="18" charset="0"/>
                <a:cs typeface="ＭＳ Ｐゴシック" charset="-128"/>
              </a:rPr>
              <a:t>Taalvaardigheid arrangement 3 vaker onvoldoende, </a:t>
            </a:r>
          </a:p>
          <a:p>
            <a:r>
              <a:rPr lang="nl-NL" sz="2600" kern="0" dirty="0" smtClean="0">
                <a:solidFill>
                  <a:srgbClr val="002469"/>
                </a:solidFill>
                <a:latin typeface="Times New Roman" pitchFamily="18" charset="0"/>
                <a:cs typeface="ＭＳ Ｐゴシック" charset="-128"/>
              </a:rPr>
              <a:t>in arrangement 4 vrijwel stabiel.</a:t>
            </a:r>
            <a:endParaRPr lang="nl-NL" sz="2600" kern="0" dirty="0">
              <a:solidFill>
                <a:srgbClr val="002469"/>
              </a:solidFill>
              <a:latin typeface="Times New Roman" pitchFamily="18" charset="0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337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19" y="-99392"/>
            <a:ext cx="9361040" cy="1080469"/>
          </a:xfrm>
          <a:prstGeom prst="rect">
            <a:avLst/>
          </a:prstGeom>
        </p:spPr>
      </p:pic>
      <p:pic>
        <p:nvPicPr>
          <p:cNvPr id="5123" name="Picture 4" descr="Rekenkamercommissie gemeente Utrecht (banner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6244392"/>
            <a:ext cx="4829175" cy="56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>
          <a:xfrm>
            <a:off x="6830888" y="6409134"/>
            <a:ext cx="2133600" cy="476250"/>
          </a:xfrm>
        </p:spPr>
        <p:txBody>
          <a:bodyPr/>
          <a:lstStyle/>
          <a:p>
            <a:pPr>
              <a:defRPr/>
            </a:pPr>
            <a:fld id="{48366CF2-21BD-4173-800D-4E99CB735007}" type="slidenum">
              <a:rPr lang="nl-NL" altLang="nl-NL" sz="1600" smtClean="0">
                <a:solidFill>
                  <a:srgbClr val="0024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9</a:t>
            </a:fld>
            <a:endParaRPr lang="nl-NL" altLang="nl-NL" sz="1600">
              <a:solidFill>
                <a:srgbClr val="00246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0" y="-27384"/>
            <a:ext cx="9144000" cy="1008063"/>
          </a:xfrm>
          <a:prstGeom prst="rect">
            <a:avLst/>
          </a:prstGeom>
          <a:solidFill>
            <a:srgbClr val="002469">
              <a:alpha val="0"/>
            </a:srgbClr>
          </a:solidFill>
          <a:ln>
            <a:noFill/>
          </a:ln>
          <a:ex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tabLst>
                <a:tab pos="534988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tabLst>
                <a:tab pos="534988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5349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49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nl-NL" altLang="nl-NL" dirty="0">
                <a:solidFill>
                  <a:schemeClr val="bg1"/>
                </a:solidFill>
              </a:rPr>
              <a:t>     </a:t>
            </a:r>
            <a:r>
              <a:rPr lang="nl-NL" altLang="nl-NL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nl-NL" altLang="nl-NL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Doelgroep (gezondheid)</a:t>
            </a:r>
            <a:endParaRPr lang="nl-NL" altLang="nl-NL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 rot="5400000">
            <a:off x="-184943" y="182960"/>
            <a:ext cx="981075" cy="611188"/>
          </a:xfrm>
          <a:prstGeom prst="rtTriangle">
            <a:avLst/>
          </a:prstGeom>
          <a:solidFill>
            <a:srgbClr val="C00000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graphicFrame>
        <p:nvGraphicFramePr>
          <p:cNvPr id="11" name="Grafiek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4466675"/>
              </p:ext>
            </p:extLst>
          </p:nvPr>
        </p:nvGraphicFramePr>
        <p:xfrm>
          <a:off x="70054" y="1582873"/>
          <a:ext cx="5508000" cy="4478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Grafiek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8012253"/>
              </p:ext>
            </p:extLst>
          </p:nvPr>
        </p:nvGraphicFramePr>
        <p:xfrm>
          <a:off x="3829779" y="1582874"/>
          <a:ext cx="5508000" cy="4476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Tekstvak 2"/>
          <p:cNvSpPr txBox="1"/>
          <p:nvPr/>
        </p:nvSpPr>
        <p:spPr>
          <a:xfrm>
            <a:off x="301148" y="5875061"/>
            <a:ext cx="7295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0024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Bron: Rekenkamer Utrecht, </a:t>
            </a:r>
            <a:r>
              <a:rPr lang="nl-NL" i="1" dirty="0" smtClean="0">
                <a:solidFill>
                  <a:srgbClr val="0024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Telefonische enquête uitkeringsgerechtigden</a:t>
            </a:r>
            <a:endParaRPr lang="nl-NL" i="1" dirty="0">
              <a:solidFill>
                <a:srgbClr val="00246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305594" y="1016302"/>
            <a:ext cx="85148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kern="0" dirty="0" smtClean="0">
                <a:solidFill>
                  <a:srgbClr val="002469"/>
                </a:solidFill>
                <a:latin typeface="Times New Roman" pitchFamily="18" charset="0"/>
                <a:cs typeface="ＭＳ Ｐゴシック" charset="-128"/>
              </a:rPr>
              <a:t>Ervaren gezondheid blijft ver achter bij Utrechts gemiddelde.</a:t>
            </a:r>
            <a:endParaRPr lang="nl-NL" sz="2600" kern="0" dirty="0">
              <a:solidFill>
                <a:srgbClr val="002469"/>
              </a:solidFill>
              <a:latin typeface="Times New Roman" pitchFamily="18" charset="0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364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Kanto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toor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to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Kanto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toor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to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Kanto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toor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to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11193</TotalTime>
  <Words>746</Words>
  <Application>Microsoft Office PowerPoint</Application>
  <PresentationFormat>Diavoorstelling (4:3)</PresentationFormat>
  <Paragraphs>209</Paragraphs>
  <Slides>28</Slides>
  <Notes>28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28</vt:i4>
      </vt:variant>
    </vt:vector>
  </HeadingPairs>
  <TitlesOfParts>
    <vt:vector size="29" baseType="lpstr">
      <vt:lpstr>Standaardontwerp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Gemeente Utrecht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Johan Snoei</dc:creator>
  <cp:lastModifiedBy>Snoei, Johan</cp:lastModifiedBy>
  <cp:revision>940</cp:revision>
  <cp:lastPrinted>2019-04-03T09:50:36Z</cp:lastPrinted>
  <dcterms:created xsi:type="dcterms:W3CDTF">2013-12-05T16:26:23Z</dcterms:created>
  <dcterms:modified xsi:type="dcterms:W3CDTF">2019-04-04T06:53:10Z</dcterms:modified>
</cp:coreProperties>
</file>