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9" r:id="rId6"/>
    <p:sldId id="258" r:id="rId7"/>
    <p:sldId id="287" r:id="rId8"/>
    <p:sldId id="282" r:id="rId9"/>
    <p:sldId id="286" r:id="rId10"/>
    <p:sldId id="288" r:id="rId11"/>
    <p:sldId id="280" r:id="rId12"/>
  </p:sldIdLst>
  <p:sldSz cx="12192000" cy="6858000"/>
  <p:notesSz cx="9872663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E30613"/>
    <a:srgbClr val="F6CD44"/>
    <a:srgbClr val="9DCA81"/>
    <a:srgbClr val="CDE0F4"/>
    <a:srgbClr val="96B6E1"/>
    <a:srgbClr val="F39D9B"/>
    <a:srgbClr val="EC6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491" autoAdjust="0"/>
  </p:normalViewPr>
  <p:slideViewPr>
    <p:cSldViewPr snapToGrid="0" snapToObjects="1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F9090-5480-4651-A0E3-1ACACB171E35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5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FED6-4DCE-438D-BD8A-EED713DA1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9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EFED6-4DCE-438D-BD8A-EED713DA17A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7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EFED6-4DCE-438D-BD8A-EED713DA17A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67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EFED6-4DCE-438D-BD8A-EED713DA17A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82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EFED6-4DCE-438D-BD8A-EED713DA17A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82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1D9EE-280C-0E43-AD62-9799A3FB5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33EDB6-F346-3D44-A269-53EAC30C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9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2F009-C00D-6F44-A7A1-D2C30A34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00" y="283063"/>
            <a:ext cx="10169768" cy="1325563"/>
          </a:xfrm>
        </p:spPr>
        <p:txBody>
          <a:bodyPr>
            <a:normAutofit/>
          </a:bodyPr>
          <a:lstStyle>
            <a:lvl1pPr>
              <a:defRPr sz="2200" b="1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DBD1A4-C2BC-3348-9BC2-27B9D144B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00" y="1825625"/>
            <a:ext cx="10169768" cy="435133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4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C5FFF-1558-DD4E-AA27-E4031CC1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00" y="259618"/>
            <a:ext cx="10169768" cy="1325563"/>
          </a:xfrm>
        </p:spPr>
        <p:txBody>
          <a:bodyPr>
            <a:normAutofit/>
          </a:bodyPr>
          <a:lstStyle>
            <a:lvl1pPr>
              <a:defRPr sz="220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97854-09CD-784D-B91F-F2361D78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4032" y="1825625"/>
            <a:ext cx="4835768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26F721-16BC-A04F-A6EB-3189AC1F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3870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6750E-F21E-0749-96A5-F4C99720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00" y="259200"/>
            <a:ext cx="10515600" cy="1325563"/>
          </a:xfrm>
        </p:spPr>
        <p:txBody>
          <a:bodyPr>
            <a:normAutofit/>
          </a:bodyPr>
          <a:lstStyle>
            <a:lvl1pPr>
              <a:defRPr sz="220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ED19B-8ED1-B24D-9496-36BBBBA8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75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B96FA0-42A5-A348-95B6-D8C6E53DC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754" y="2505075"/>
            <a:ext cx="519491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6E8F9F-C8D9-F24B-AC50-F6E673F4A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89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14F819-2ED2-E843-B8D6-6735C8346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5613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6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BA363-1DA8-AC4E-942E-7CE77B18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55" y="457200"/>
            <a:ext cx="10175633" cy="703385"/>
          </a:xfrm>
        </p:spPr>
        <p:txBody>
          <a:bodyPr anchor="b">
            <a:normAutofit/>
          </a:bodyPr>
          <a:lstStyle>
            <a:lvl1pPr>
              <a:defRPr sz="2200" b="1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2A560-D334-A14E-A702-C239AD6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1231"/>
            <a:ext cx="6172200" cy="4309819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200" baseline="0"/>
            </a:lvl1pPr>
            <a:lvl2pPr marL="685800" indent="-228600">
              <a:buFont typeface="Wingdings" pitchFamily="2" charset="2"/>
              <a:buChar char="§"/>
              <a:defRPr sz="2000" baseline="0"/>
            </a:lvl2pPr>
            <a:lvl3pPr marL="1143000" indent="-228600">
              <a:buFont typeface="Wingdings" pitchFamily="2" charset="2"/>
              <a:buChar char="§"/>
              <a:defRPr sz="1800" baseline="0"/>
            </a:lvl3pPr>
            <a:lvl4pPr marL="1600200" indent="-228600">
              <a:buFont typeface="Wingdings" pitchFamily="2" charset="2"/>
              <a:buChar char="§"/>
              <a:defRPr sz="1600" baseline="0"/>
            </a:lvl4pPr>
            <a:lvl5pPr marL="2057400" indent="-228600">
              <a:buFont typeface="Wingdings" pitchFamily="2" charset="2"/>
              <a:buChar char="§"/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399844-A0FB-5743-AAEF-91A802C7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755" y="1559169"/>
            <a:ext cx="3592270" cy="4309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10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AD3E7-3649-8D44-B26D-BDF22B8D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55" y="457200"/>
            <a:ext cx="10175633" cy="703385"/>
          </a:xfrm>
        </p:spPr>
        <p:txBody>
          <a:bodyPr anchor="b">
            <a:normAutofit/>
          </a:bodyPr>
          <a:lstStyle>
            <a:lvl1pPr>
              <a:defRPr sz="2200" b="1" i="0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6C94C9-031A-DF44-BF8E-9FC9AEC96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39508"/>
            <a:ext cx="6172200" cy="43215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A61E6F-884C-1B4A-AA58-A1019C09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754" y="1547446"/>
            <a:ext cx="3603993" cy="4321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37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01D61-A703-AE40-B18D-28EDF6BA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32" y="259618"/>
            <a:ext cx="1016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CB3D69-8C8A-4D4F-ACD8-1D59E2D0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032" y="1825625"/>
            <a:ext cx="101697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Gewone tekst om te schrijven</a:t>
            </a:r>
          </a:p>
        </p:txBody>
      </p:sp>
      <p:pic>
        <p:nvPicPr>
          <p:cNvPr id="9" name="Afbeelding 8" descr="Afbeelding met honkbal, meter&#10;&#10;Automatisch gegenereerde beschrijving">
            <a:extLst>
              <a:ext uri="{FF2B5EF4-FFF2-40B4-BE49-F238E27FC236}">
                <a16:creationId xmlns:a16="http://schemas.microsoft.com/office/drawing/2014/main" id="{84427372-D364-1B4C-8C98-2CB6654B4C3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4711" y="701325"/>
            <a:ext cx="355690" cy="3556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44994E-96A7-A348-8977-0E72E93061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3985846"/>
            <a:ext cx="2872154" cy="28721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A35C6A-4B4A-4140-A4A9-9072135529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3000" y="-1954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BC9EED-0ECF-4A70-A2D7-91BDA3B9E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44" b="40479"/>
          <a:stretch/>
        </p:blipFill>
        <p:spPr>
          <a:xfrm>
            <a:off x="2467762" y="822082"/>
            <a:ext cx="7256477" cy="521383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9935948-7BA4-4F7A-ABC7-CC4C1E38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519" y="905283"/>
            <a:ext cx="10169768" cy="1325563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chemeClr val="bg1"/>
                </a:solidFill>
              </a:rPr>
              <a:t>Onbegonnen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Werk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EEN ONDERZOEK NAAR DE Verduurzaming van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gemeentelijk vastgoed in </a:t>
            </a:r>
            <a:r>
              <a:rPr lang="nl-NL" dirty="0" err="1">
                <a:solidFill>
                  <a:schemeClr val="bg1"/>
                </a:solidFill>
              </a:rPr>
              <a:t>uTrecht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09226-CD9A-4AEC-A5C2-037868AD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 van Gemeentelijk vastgoed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82C64-F16F-473C-815A-5824B067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560" y="1825625"/>
            <a:ext cx="9625007" cy="419171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nl-NL" sz="2000" dirty="0"/>
              <a:t>Gemeente Utrecht voert vanaf 2008 gericht beleid om eigen vastgoed te verduurzamen;</a:t>
            </a:r>
          </a:p>
          <a:p>
            <a:pPr>
              <a:buClr>
                <a:srgbClr val="C00000"/>
              </a:buClr>
            </a:pPr>
            <a:endParaRPr lang="nl-NL" sz="2000" dirty="0"/>
          </a:p>
          <a:p>
            <a:pPr>
              <a:buClr>
                <a:srgbClr val="C00000"/>
              </a:buClr>
            </a:pPr>
            <a:r>
              <a:rPr lang="nl-NL" sz="2000" dirty="0"/>
              <a:t>Vanaf 2018 is dat beleid neergelegd in de Versnellingsopgave Energieneutraal Kernvastgoed:</a:t>
            </a:r>
          </a:p>
          <a:p>
            <a:pPr lvl="1">
              <a:buClr>
                <a:srgbClr val="C00000"/>
              </a:buClr>
            </a:pPr>
            <a:r>
              <a:rPr lang="nl-NL" i="1" dirty="0"/>
              <a:t>344 gebouwen;</a:t>
            </a:r>
          </a:p>
          <a:p>
            <a:pPr lvl="1">
              <a:buClr>
                <a:srgbClr val="C00000"/>
              </a:buClr>
            </a:pPr>
            <a:r>
              <a:rPr lang="nl-NL" i="1" dirty="0"/>
              <a:t>in eigendom gemeente;</a:t>
            </a:r>
          </a:p>
          <a:p>
            <a:pPr lvl="1">
              <a:buClr>
                <a:srgbClr val="C00000"/>
              </a:buClr>
            </a:pPr>
            <a:r>
              <a:rPr lang="nl-NL" i="1" dirty="0"/>
              <a:t>die een maatschappelijke functie vervullen;</a:t>
            </a:r>
          </a:p>
          <a:p>
            <a:pPr lvl="1">
              <a:buClr>
                <a:srgbClr val="C00000"/>
              </a:buClr>
            </a:pPr>
            <a:r>
              <a:rPr lang="nl-NL" i="1" dirty="0"/>
              <a:t>zijn in 2040 energieneutraal</a:t>
            </a:r>
          </a:p>
          <a:p>
            <a:pPr lvl="1">
              <a:buClr>
                <a:srgbClr val="C00000"/>
              </a:buClr>
            </a:pPr>
            <a:endParaRPr lang="nl-NL" i="1" dirty="0"/>
          </a:p>
          <a:p>
            <a:pPr>
              <a:buClr>
                <a:srgbClr val="C00000"/>
              </a:buClr>
            </a:pPr>
            <a:r>
              <a:rPr lang="nl-NL" sz="2000" dirty="0"/>
              <a:t>In dit onderzoek focus op Versnellingsopgave, binnen context van beleid zoals dat vanaf 2008 is gevoerd. </a:t>
            </a:r>
          </a:p>
        </p:txBody>
      </p:sp>
    </p:spTree>
    <p:extLst>
      <p:ext uri="{BB962C8B-B14F-4D97-AF65-F5344CB8AC3E}">
        <p14:creationId xmlns:p14="http://schemas.microsoft.com/office/powerpoint/2010/main" val="175510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F9D7DC-5B07-3B44-81E9-C816B543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32" y="259618"/>
            <a:ext cx="10166536" cy="125104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nl-NL" dirty="0"/>
              <a:t>Onderzoeksvraag en normen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F4BE381-E262-42D2-867C-9F1FF0FDA8AC}"/>
              </a:ext>
            </a:extLst>
          </p:cNvPr>
          <p:cNvSpPr txBox="1"/>
          <p:nvPr/>
        </p:nvSpPr>
        <p:spPr>
          <a:xfrm>
            <a:off x="1180800" y="1616484"/>
            <a:ext cx="9823936" cy="12510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sz="2000" b="1" dirty="0"/>
              <a:t>Wat is de voortgang van de Versnellingsopgave in het verduurzamen van gemeentelijk vastgoed, in hoeverre is de raad in positie om bij te sturen en hoe kan dit beoordeeld worden?</a:t>
            </a:r>
          </a:p>
        </p:txBody>
      </p:sp>
      <p:sp>
        <p:nvSpPr>
          <p:cNvPr id="25" name="Tijdelijke aanduiding voor inhoud 8">
            <a:extLst>
              <a:ext uri="{FF2B5EF4-FFF2-40B4-BE49-F238E27FC236}">
                <a16:creationId xmlns:a16="http://schemas.microsoft.com/office/drawing/2014/main" id="{1D06571F-34E8-4C27-89B1-49F97459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00" y="2980320"/>
            <a:ext cx="9823936" cy="33141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nl-NL" sz="2000" dirty="0"/>
              <a:t>Voor de beantwoording van deze vraag hebben we gekeken naar:</a:t>
            </a:r>
          </a:p>
          <a:p>
            <a:pPr lvl="1">
              <a:lnSpc>
                <a:spcPct val="130000"/>
              </a:lnSpc>
              <a:buClr>
                <a:srgbClr val="BE1622"/>
              </a:buClr>
            </a:pPr>
            <a:r>
              <a:rPr lang="nl-NL" dirty="0"/>
              <a:t>Doelen en de onderbouwing;</a:t>
            </a:r>
          </a:p>
          <a:p>
            <a:pPr lvl="2">
              <a:lnSpc>
                <a:spcPct val="130000"/>
              </a:lnSpc>
              <a:buClr>
                <a:srgbClr val="BE1622"/>
              </a:buClr>
            </a:pPr>
            <a:r>
              <a:rPr lang="nl-NL" sz="2000" i="1" dirty="0"/>
              <a:t>Doelen zijn helder, onderbouwd en samenhangend</a:t>
            </a:r>
          </a:p>
          <a:p>
            <a:pPr lvl="1">
              <a:lnSpc>
                <a:spcPct val="130000"/>
              </a:lnSpc>
              <a:buClr>
                <a:srgbClr val="BE1622"/>
              </a:buClr>
            </a:pPr>
            <a:r>
              <a:rPr lang="nl-NL" dirty="0"/>
              <a:t>Voortgang;</a:t>
            </a:r>
          </a:p>
          <a:p>
            <a:pPr lvl="2">
              <a:lnSpc>
                <a:spcPct val="130000"/>
              </a:lnSpc>
              <a:buClr>
                <a:srgbClr val="BE1622"/>
              </a:buClr>
            </a:pPr>
            <a:r>
              <a:rPr lang="nl-NL" sz="2000" i="1" dirty="0"/>
              <a:t>Gemeente ligt op koers om gestelde doelen te halen</a:t>
            </a:r>
          </a:p>
          <a:p>
            <a:pPr lvl="1">
              <a:lnSpc>
                <a:spcPct val="130000"/>
              </a:lnSpc>
              <a:buClr>
                <a:srgbClr val="BE1622"/>
              </a:buClr>
            </a:pPr>
            <a:r>
              <a:rPr lang="nl-NL" dirty="0"/>
              <a:t>Hoe hierover aan de gemeenteraad verantwoording wordt afgelegd.</a:t>
            </a:r>
          </a:p>
          <a:p>
            <a:pPr lvl="2">
              <a:lnSpc>
                <a:spcPct val="130000"/>
              </a:lnSpc>
              <a:buClr>
                <a:srgbClr val="BE1622"/>
              </a:buClr>
            </a:pPr>
            <a:r>
              <a:rPr lang="nl-NL" sz="2000" i="1" dirty="0"/>
              <a:t>Gemeenteraad wordt tijd en volledig geïnformeerd</a:t>
            </a:r>
          </a:p>
          <a:p>
            <a:pPr lvl="2">
              <a:lnSpc>
                <a:spcPct val="130000"/>
              </a:lnSpc>
              <a:buClr>
                <a:srgbClr val="BE1622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1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82FB4-D69B-479E-8D9C-5A7C64FB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C0A6D0-B28E-4797-BD1A-C6D9A4D9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8" y="1825625"/>
            <a:ext cx="9875729" cy="417696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nl-NL" sz="2000" dirty="0"/>
              <a:t>Reconstructie verduurzamingsbeleid op basis van documentstudie en interviews;</a:t>
            </a:r>
          </a:p>
          <a:p>
            <a:pPr>
              <a:buClr>
                <a:srgbClr val="C00000"/>
              </a:buClr>
            </a:pPr>
            <a:endParaRPr lang="nl-NL" sz="2000" dirty="0"/>
          </a:p>
          <a:p>
            <a:pPr>
              <a:buClr>
                <a:srgbClr val="C00000"/>
              </a:buClr>
            </a:pPr>
            <a:r>
              <a:rPr lang="nl-NL" sz="2000" dirty="0"/>
              <a:t>Inventarisatie informatievoorziening aan gemeenteraad op basis van formele stukkenstroom;</a:t>
            </a:r>
          </a:p>
          <a:p>
            <a:pPr>
              <a:buClr>
                <a:srgbClr val="C00000"/>
              </a:buClr>
            </a:pPr>
            <a:endParaRPr lang="nl-NL" sz="2000" dirty="0"/>
          </a:p>
          <a:p>
            <a:pPr>
              <a:buClr>
                <a:srgbClr val="C00000"/>
              </a:buClr>
            </a:pPr>
            <a:r>
              <a:rPr lang="nl-NL" sz="2000" dirty="0"/>
              <a:t>Inhuur externe expertise om technische en financiële haalbaarheid Versnellingsopgave te beoordelen;</a:t>
            </a:r>
          </a:p>
          <a:p>
            <a:pPr>
              <a:buClr>
                <a:srgbClr val="C00000"/>
              </a:buClr>
            </a:pPr>
            <a:endParaRPr lang="nl-NL" sz="2000" dirty="0"/>
          </a:p>
          <a:p>
            <a:pPr>
              <a:buClr>
                <a:srgbClr val="C00000"/>
              </a:buClr>
            </a:pPr>
            <a:r>
              <a:rPr lang="nl-NL" sz="2000" dirty="0"/>
              <a:t>Review onderzoeksrapport door externe deskundige.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2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CB998-10D3-4F86-B264-2AAC651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F2B547C-90B5-4D0F-B72C-529F0519412C}"/>
              </a:ext>
            </a:extLst>
          </p:cNvPr>
          <p:cNvSpPr txBox="1">
            <a:spLocks/>
          </p:cNvSpPr>
          <p:nvPr/>
        </p:nvSpPr>
        <p:spPr>
          <a:xfrm>
            <a:off x="2095199" y="1179871"/>
            <a:ext cx="9098827" cy="48882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endParaRPr lang="nl-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r>
              <a:rPr lang="nl-NL" sz="2000" dirty="0">
                <a:latin typeface="Arial" panose="020B0604020202020204" pitchFamily="34" charset="0"/>
                <a:cs typeface="Times New Roman" panose="02020603050405020304" pitchFamily="18" charset="0"/>
              </a:rPr>
              <a:t>Versnellingsopgave Energieneutraal Kernvastgoed komt nauwelijks van de grond</a:t>
            </a:r>
            <a:r>
              <a:rPr lang="nl-NL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nl-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r>
              <a:rPr lang="nl-NL" sz="2000" dirty="0">
                <a:latin typeface="Arial" panose="020B0604020202020204" pitchFamily="34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endParaRPr lang="nl-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r>
              <a:rPr lang="nl-N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Opgave mist deugdelijke financiële en inhoudelijke onderbouwing;</a:t>
            </a: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endParaRPr lang="nl-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endParaRPr lang="nl-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BE1622"/>
              </a:buClr>
              <a:buNone/>
            </a:pPr>
            <a:r>
              <a:rPr lang="nl-NL" sz="2000" dirty="0">
                <a:latin typeface="Arial" panose="020B0604020202020204" pitchFamily="34" charset="0"/>
                <a:cs typeface="Times New Roman" panose="02020603050405020304" pitchFamily="18" charset="0"/>
              </a:rPr>
              <a:t>Gemeenteraad wordt over voortgang niet inzichtelijk geïnformeerd.</a:t>
            </a:r>
            <a:r>
              <a:rPr lang="nl-NL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Graphic 5" descr="Bakstenen muur bouwen met effen opvulling">
            <a:extLst>
              <a:ext uri="{FF2B5EF4-FFF2-40B4-BE49-F238E27FC236}">
                <a16:creationId xmlns:a16="http://schemas.microsoft.com/office/drawing/2014/main" id="{D8BB99D2-C47A-4AD7-8FCD-1DAA4B30D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00" y="1520864"/>
            <a:ext cx="914400" cy="914400"/>
          </a:xfrm>
          <a:prstGeom prst="rect">
            <a:avLst/>
          </a:prstGeom>
        </p:spPr>
      </p:pic>
      <p:pic>
        <p:nvPicPr>
          <p:cNvPr id="12" name="Graphic 11" descr="Schatkist met effen opvulling">
            <a:extLst>
              <a:ext uri="{FF2B5EF4-FFF2-40B4-BE49-F238E27FC236}">
                <a16:creationId xmlns:a16="http://schemas.microsoft.com/office/drawing/2014/main" id="{2D829A9C-2CF5-4FC8-A4FE-9636C2BFA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600" y="2875034"/>
            <a:ext cx="914400" cy="914400"/>
          </a:xfrm>
          <a:prstGeom prst="rect">
            <a:avLst/>
          </a:prstGeom>
        </p:spPr>
      </p:pic>
      <p:pic>
        <p:nvPicPr>
          <p:cNvPr id="5" name="Graphic 4" descr="Vragen met effen opvulling">
            <a:extLst>
              <a:ext uri="{FF2B5EF4-FFF2-40B4-BE49-F238E27FC236}">
                <a16:creationId xmlns:a16="http://schemas.microsoft.com/office/drawing/2014/main" id="{08F25AD2-DE1E-488E-A209-81B383F2C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774" y="42292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862CE-5985-4733-A58A-09A39CA9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  <p:pic>
        <p:nvPicPr>
          <p:cNvPr id="5" name="Tijdelijke aanduiding voor inhoud 4" descr="Treinsporen met effen opvulling">
            <a:extLst>
              <a:ext uri="{FF2B5EF4-FFF2-40B4-BE49-F238E27FC236}">
                <a16:creationId xmlns:a16="http://schemas.microsoft.com/office/drawing/2014/main" id="{CE5ECD4D-91F8-478F-A1EB-9735708F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99721" y="1747925"/>
            <a:ext cx="659230" cy="659230"/>
          </a:xfr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828B23B-D62A-48A1-B2C2-DA5F9C362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9281" y="1559170"/>
            <a:ext cx="7997125" cy="4624654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Onderzoek haalbaarheid Versnellingsopgave en maak een plan;</a:t>
            </a:r>
          </a:p>
          <a:p>
            <a:pPr marL="457200" indent="-457200">
              <a:buFont typeface="+mj-lt"/>
              <a:buAutoNum type="arabicPeriod"/>
            </a:pPr>
            <a:endParaRPr lang="nl-NL" sz="2000" b="1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Maak concreet welke stappen daarvoor moeten worden gezet;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Geef inzicht in onrendabele top en bijdrage extra geld;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Zorg voor werkende manier om zicht te houden op voortgang;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Informeer de raad tijdig en inzichtelijk.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Graphic 8" descr="Kassa met effen opvulling">
            <a:extLst>
              <a:ext uri="{FF2B5EF4-FFF2-40B4-BE49-F238E27FC236}">
                <a16:creationId xmlns:a16="http://schemas.microsoft.com/office/drawing/2014/main" id="{9AD8CB81-FA5E-4DCE-B067-B370666B1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70" y="3239050"/>
            <a:ext cx="808773" cy="808773"/>
          </a:xfrm>
          <a:prstGeom prst="rect">
            <a:avLst/>
          </a:prstGeom>
        </p:spPr>
      </p:pic>
      <p:pic>
        <p:nvPicPr>
          <p:cNvPr id="11" name="Graphic 10" descr="Docent met effen opvulling">
            <a:extLst>
              <a:ext uri="{FF2B5EF4-FFF2-40B4-BE49-F238E27FC236}">
                <a16:creationId xmlns:a16="http://schemas.microsoft.com/office/drawing/2014/main" id="{9942E17D-92D1-4C8C-A415-83D49E3E4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178" y="2450505"/>
            <a:ext cx="808773" cy="808773"/>
          </a:xfrm>
          <a:prstGeom prst="rect">
            <a:avLst/>
          </a:prstGeom>
        </p:spPr>
      </p:pic>
      <p:pic>
        <p:nvPicPr>
          <p:cNvPr id="17" name="Graphic 16" descr="Staafdiagram met effen opvulling">
            <a:extLst>
              <a:ext uri="{FF2B5EF4-FFF2-40B4-BE49-F238E27FC236}">
                <a16:creationId xmlns:a16="http://schemas.microsoft.com/office/drawing/2014/main" id="{30D05A05-5D9F-4353-8589-F3A6AD50EA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634" y="4099686"/>
            <a:ext cx="705046" cy="705046"/>
          </a:xfrm>
          <a:prstGeom prst="rect">
            <a:avLst/>
          </a:prstGeom>
        </p:spPr>
      </p:pic>
      <p:pic>
        <p:nvPicPr>
          <p:cNvPr id="4" name="Graphic 3" descr="Vergadering silhouet">
            <a:extLst>
              <a:ext uri="{FF2B5EF4-FFF2-40B4-BE49-F238E27FC236}">
                <a16:creationId xmlns:a16="http://schemas.microsoft.com/office/drawing/2014/main" id="{FF70A7BB-1741-4ABE-B208-0035B0BA5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950" y="4863796"/>
            <a:ext cx="808175" cy="8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2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8C213-1A30-40A5-8BFB-582B3711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18FBA-9195-4ECB-9027-90DE44D0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nl-NL" sz="2000" dirty="0"/>
              <a:t>Coalitie-akkoord 2022-2026</a:t>
            </a:r>
          </a:p>
          <a:p>
            <a:pPr lvl="1">
              <a:buClr>
                <a:srgbClr val="C00000"/>
              </a:buClr>
            </a:pPr>
            <a:endParaRPr lang="nl-NL" i="1" dirty="0"/>
          </a:p>
          <a:p>
            <a:pPr lvl="1">
              <a:buClr>
                <a:srgbClr val="C00000"/>
              </a:buClr>
            </a:pPr>
            <a:r>
              <a:rPr lang="nl-NL" i="1" dirty="0"/>
              <a:t>‘Gelet op de uitkomsten van het Rekenkamerrapport komen we de komende periode tot een haalbare en ambitieuze verduurzamingsaanpak’;</a:t>
            </a:r>
          </a:p>
          <a:p>
            <a:pPr lvl="1">
              <a:buClr>
                <a:srgbClr val="C00000"/>
              </a:buClr>
            </a:pPr>
            <a:endParaRPr lang="nl-NL" i="1" dirty="0"/>
          </a:p>
          <a:p>
            <a:pPr lvl="1">
              <a:buClr>
                <a:srgbClr val="C00000"/>
              </a:buClr>
            </a:pPr>
            <a:r>
              <a:rPr lang="nl-NL" i="1" dirty="0"/>
              <a:t>‘We zorgen dat de Vastgoedorganisatie verder op orde komt…’. </a:t>
            </a:r>
          </a:p>
          <a:p>
            <a:pPr lvl="1">
              <a:buClr>
                <a:srgbClr val="C00000"/>
              </a:buClr>
            </a:pPr>
            <a:endParaRPr lang="nl-NL" i="1" dirty="0"/>
          </a:p>
          <a:p>
            <a:pPr>
              <a:buClr>
                <a:srgbClr val="C00000"/>
              </a:buClr>
            </a:pPr>
            <a:r>
              <a:rPr lang="nl-NL" sz="2000" dirty="0"/>
              <a:t>Raadsvoorstel</a:t>
            </a:r>
          </a:p>
          <a:p>
            <a:pPr>
              <a:buClr>
                <a:srgbClr val="C00000"/>
              </a:buClr>
            </a:pPr>
            <a:endParaRPr lang="nl-NL" i="1" dirty="0"/>
          </a:p>
          <a:p>
            <a:pPr>
              <a:buClr>
                <a:srgbClr val="C00000"/>
              </a:buClr>
            </a:pPr>
            <a:r>
              <a:rPr lang="nl-NL" sz="2000" dirty="0"/>
              <a:t>Commissiebehandeling 30 juni a.s.</a:t>
            </a:r>
          </a:p>
          <a:p>
            <a:pPr>
              <a:buClr>
                <a:srgbClr val="C00000"/>
              </a:buClr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92666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95EE00-A38B-4A4B-B41C-1A6AC410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6" y="683763"/>
            <a:ext cx="7683910" cy="54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50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515 Powerpoint_Rekenkamer_1  -  Read-Only (1)" id="{66051369-8B60-4C43-BA55-3F093D4E3ED0}" vid="{4AEDE4E9-942D-4E35-BADA-4760C8C52B4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8BCDF5641F042991F8856DFC0E832" ma:contentTypeVersion="4" ma:contentTypeDescription="Create a new document." ma:contentTypeScope="" ma:versionID="965f14822438a13a2ca293d9bd4232a5">
  <xsd:schema xmlns:xsd="http://www.w3.org/2001/XMLSchema" xmlns:xs="http://www.w3.org/2001/XMLSchema" xmlns:p="http://schemas.microsoft.com/office/2006/metadata/properties" xmlns:ns2="ad0395d9-37ff-4967-9b25-b51ad76f1461" targetNamespace="http://schemas.microsoft.com/office/2006/metadata/properties" ma:root="true" ma:fieldsID="b3981ed80ed048d56d065da17c85e97b" ns2:_="">
    <xsd:import namespace="ad0395d9-37ff-4967-9b25-b51ad76f1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395d9-37ff-4967-9b25-b51ad76f1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55E8E-F2BB-4004-A1C3-F127DC707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395d9-37ff-4967-9b25-b51ad76f1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FE220A-2541-4A38-AD4B-6436676917E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d0395d9-37ff-4967-9b25-b51ad76f14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85A929-F72C-429F-BFEE-97887B279E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Powerpoint_Rekenkamer</Template>
  <TotalTime>2485</TotalTime>
  <Words>325</Words>
  <Application>Microsoft Office PowerPoint</Application>
  <PresentationFormat>Breedbeeld</PresentationFormat>
  <Paragraphs>63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Kantoorthema</vt:lpstr>
      <vt:lpstr>Onbegonnen Werk  EEN ONDERZOEK NAAR DE Verduurzaming van  gemeentelijk vastgoed in uTrecht</vt:lpstr>
      <vt:lpstr>Verduurzaming van Gemeentelijk vastgoed</vt:lpstr>
      <vt:lpstr>Onderzoeksvraag en normen</vt:lpstr>
      <vt:lpstr>Aanpak onderzoek</vt:lpstr>
      <vt:lpstr>conclusies</vt:lpstr>
      <vt:lpstr>Aanbevelingen</vt:lpstr>
      <vt:lpstr>Hoe nu verder?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Pauline de</dc:creator>
  <cp:lastModifiedBy>Vries, Gert Jan de</cp:lastModifiedBy>
  <cp:revision>207</cp:revision>
  <cp:lastPrinted>2022-06-13T06:16:10Z</cp:lastPrinted>
  <dcterms:created xsi:type="dcterms:W3CDTF">2021-03-18T08:28:18Z</dcterms:created>
  <dcterms:modified xsi:type="dcterms:W3CDTF">2022-06-14T18:12:12Z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0x0101002468BCDF5641F042991F8856DFC0E832</vt:lpwstr>
  </property>
</Properties>
</file>