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95" r:id="rId6"/>
    <p:sldId id="283" r:id="rId7"/>
    <p:sldId id="296" r:id="rId8"/>
    <p:sldId id="297" r:id="rId9"/>
    <p:sldId id="300" r:id="rId10"/>
    <p:sldId id="301" r:id="rId11"/>
    <p:sldId id="292" r:id="rId12"/>
    <p:sldId id="298" r:id="rId13"/>
    <p:sldId id="294" r:id="rId14"/>
    <p:sldId id="273" r:id="rId15"/>
    <p:sldId id="299" r:id="rId16"/>
    <p:sldId id="302" r:id="rId17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ltman, Marissa" initials="BM" lastIdx="3" clrIdx="0">
    <p:extLst>
      <p:ext uri="{19B8F6BF-5375-455C-9EA6-DF929625EA0E}">
        <p15:presenceInfo xmlns:p15="http://schemas.microsoft.com/office/powerpoint/2012/main" userId="S::marissa.bultman@utrecht.nl::64b97256-1044-4cf9-a6e1-1aba5958ae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0F4"/>
    <a:srgbClr val="BE1622"/>
    <a:srgbClr val="F6CD44"/>
    <a:srgbClr val="E6CDFF"/>
    <a:srgbClr val="E30613"/>
    <a:srgbClr val="EC615C"/>
    <a:srgbClr val="96B6E1"/>
    <a:srgbClr val="649C42"/>
    <a:srgbClr val="9DCA81"/>
    <a:srgbClr val="F39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7600" autoAdjust="0"/>
  </p:normalViewPr>
  <p:slideViewPr>
    <p:cSldViewPr snapToGrid="0" snapToObjects="1">
      <p:cViewPr varScale="1">
        <p:scale>
          <a:sx n="77" d="100"/>
          <a:sy n="77" d="100"/>
        </p:scale>
        <p:origin x="18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7147CE-1173-4D68-9B42-5C2712FA3AF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EA58998-975B-4B39-912F-13C20EA379E6}">
      <dgm:prSet phldrT="[Tekst]" custT="1"/>
      <dgm:spPr/>
      <dgm:t>
        <a:bodyPr/>
        <a:lstStyle/>
        <a:p>
          <a:r>
            <a:rPr lang="nl-NL" sz="2400" dirty="0"/>
            <a:t>Intentie</a:t>
          </a:r>
        </a:p>
        <a:p>
          <a:r>
            <a:rPr lang="nl-NL" sz="2400" dirty="0"/>
            <a:t>document</a:t>
          </a:r>
        </a:p>
      </dgm:t>
    </dgm:pt>
    <dgm:pt modelId="{4E545B90-427E-4CA4-9751-BDCE871626A9}" type="parTrans" cxnId="{E95F4755-710C-4AE1-AAC7-E575FC39E47A}">
      <dgm:prSet/>
      <dgm:spPr/>
      <dgm:t>
        <a:bodyPr/>
        <a:lstStyle/>
        <a:p>
          <a:endParaRPr lang="nl-NL" sz="1200"/>
        </a:p>
      </dgm:t>
    </dgm:pt>
    <dgm:pt modelId="{DD45A332-D579-4818-9FC1-AB9090ABDCDC}" type="sibTrans" cxnId="{E95F4755-710C-4AE1-AAC7-E575FC39E47A}">
      <dgm:prSet custT="1"/>
      <dgm:spPr/>
      <dgm:t>
        <a:bodyPr/>
        <a:lstStyle/>
        <a:p>
          <a:endParaRPr lang="nl-NL" sz="1600"/>
        </a:p>
      </dgm:t>
    </dgm:pt>
    <dgm:pt modelId="{4AAA24FC-B5BB-48F5-B279-1FB8337D899C}">
      <dgm:prSet phldrT="[Tekst]" custT="1"/>
      <dgm:spPr/>
      <dgm:t>
        <a:bodyPr/>
        <a:lstStyle/>
        <a:p>
          <a:r>
            <a:rPr lang="nl-NL" sz="2400" dirty="0"/>
            <a:t>Bouw</a:t>
          </a:r>
        </a:p>
        <a:p>
          <a:r>
            <a:rPr lang="nl-NL" sz="2400" dirty="0"/>
            <a:t>envelop</a:t>
          </a:r>
        </a:p>
      </dgm:t>
    </dgm:pt>
    <dgm:pt modelId="{8F2CC1F0-50CC-4DA8-9E89-37D16AA3A22F}" type="parTrans" cxnId="{3292D6C1-7510-40DF-A8E8-454BA773EB3B}">
      <dgm:prSet/>
      <dgm:spPr/>
      <dgm:t>
        <a:bodyPr/>
        <a:lstStyle/>
        <a:p>
          <a:endParaRPr lang="nl-NL" sz="1200"/>
        </a:p>
      </dgm:t>
    </dgm:pt>
    <dgm:pt modelId="{3DBAA591-FFDD-4D64-8900-74BE8ED671BB}" type="sibTrans" cxnId="{3292D6C1-7510-40DF-A8E8-454BA773EB3B}">
      <dgm:prSet custT="1"/>
      <dgm:spPr/>
      <dgm:t>
        <a:bodyPr/>
        <a:lstStyle/>
        <a:p>
          <a:endParaRPr lang="nl-NL" sz="1600"/>
        </a:p>
      </dgm:t>
    </dgm:pt>
    <dgm:pt modelId="{F8BF562E-6521-42F3-82C9-7D204A5FC4BC}">
      <dgm:prSet phldrT="[Tekst]" custT="1"/>
      <dgm:spPr/>
      <dgm:t>
        <a:bodyPr/>
        <a:lstStyle/>
        <a:p>
          <a:r>
            <a:rPr lang="nl-NL" sz="2400"/>
            <a:t>Bouwplan</a:t>
          </a:r>
        </a:p>
      </dgm:t>
    </dgm:pt>
    <dgm:pt modelId="{CDA73502-DA0B-4C3C-804B-7CD151C6C06E}" type="parTrans" cxnId="{A21F933F-8460-443E-A7D7-A555BCDE278C}">
      <dgm:prSet/>
      <dgm:spPr/>
      <dgm:t>
        <a:bodyPr/>
        <a:lstStyle/>
        <a:p>
          <a:endParaRPr lang="nl-NL" sz="1200"/>
        </a:p>
      </dgm:t>
    </dgm:pt>
    <dgm:pt modelId="{81B1AE52-BF4F-4599-809D-C713008B517B}" type="sibTrans" cxnId="{A21F933F-8460-443E-A7D7-A555BCDE278C}">
      <dgm:prSet/>
      <dgm:spPr/>
      <dgm:t>
        <a:bodyPr/>
        <a:lstStyle/>
        <a:p>
          <a:endParaRPr lang="nl-NL" sz="1200"/>
        </a:p>
      </dgm:t>
    </dgm:pt>
    <dgm:pt modelId="{A95A6A11-523A-4CB6-8911-9763A53AEF0E}" type="pres">
      <dgm:prSet presAssocID="{BE7147CE-1173-4D68-9B42-5C2712FA3AF7}" presName="Name0" presStyleCnt="0">
        <dgm:presLayoutVars>
          <dgm:dir/>
          <dgm:resizeHandles val="exact"/>
        </dgm:presLayoutVars>
      </dgm:prSet>
      <dgm:spPr/>
    </dgm:pt>
    <dgm:pt modelId="{72E76174-968A-4FDB-84A1-604E97EC02A5}" type="pres">
      <dgm:prSet presAssocID="{3EA58998-975B-4B39-912F-13C20EA379E6}" presName="node" presStyleLbl="node1" presStyleIdx="0" presStyleCnt="3">
        <dgm:presLayoutVars>
          <dgm:bulletEnabled val="1"/>
        </dgm:presLayoutVars>
      </dgm:prSet>
      <dgm:spPr/>
    </dgm:pt>
    <dgm:pt modelId="{AC17B244-9A06-48B5-9CF7-E32B5E218533}" type="pres">
      <dgm:prSet presAssocID="{DD45A332-D579-4818-9FC1-AB9090ABDCDC}" presName="sibTrans" presStyleLbl="sibTrans2D1" presStyleIdx="0" presStyleCnt="2" custScaleX="177461"/>
      <dgm:spPr/>
    </dgm:pt>
    <dgm:pt modelId="{28D1B666-B9F9-41A0-9AB1-83F4A9EE97C6}" type="pres">
      <dgm:prSet presAssocID="{DD45A332-D579-4818-9FC1-AB9090ABDCDC}" presName="connectorText" presStyleLbl="sibTrans2D1" presStyleIdx="0" presStyleCnt="2"/>
      <dgm:spPr/>
    </dgm:pt>
    <dgm:pt modelId="{43C86FCF-43DB-4689-851B-D659BD102899}" type="pres">
      <dgm:prSet presAssocID="{4AAA24FC-B5BB-48F5-B279-1FB8337D899C}" presName="node" presStyleLbl="node1" presStyleIdx="1" presStyleCnt="3">
        <dgm:presLayoutVars>
          <dgm:bulletEnabled val="1"/>
        </dgm:presLayoutVars>
      </dgm:prSet>
      <dgm:spPr/>
    </dgm:pt>
    <dgm:pt modelId="{34880B38-FA3B-427D-878D-7A01F02FC245}" type="pres">
      <dgm:prSet presAssocID="{3DBAA591-FFDD-4D64-8900-74BE8ED671BB}" presName="sibTrans" presStyleLbl="sibTrans2D1" presStyleIdx="1" presStyleCnt="2" custScaleX="178625"/>
      <dgm:spPr/>
    </dgm:pt>
    <dgm:pt modelId="{59B59CB0-F564-4555-B0E8-17462A94C63A}" type="pres">
      <dgm:prSet presAssocID="{3DBAA591-FFDD-4D64-8900-74BE8ED671BB}" presName="connectorText" presStyleLbl="sibTrans2D1" presStyleIdx="1" presStyleCnt="2"/>
      <dgm:spPr/>
    </dgm:pt>
    <dgm:pt modelId="{0BC67974-902B-460E-9DE5-237ADA36170D}" type="pres">
      <dgm:prSet presAssocID="{F8BF562E-6521-42F3-82C9-7D204A5FC4BC}" presName="node" presStyleLbl="node1" presStyleIdx="2" presStyleCnt="3">
        <dgm:presLayoutVars>
          <dgm:bulletEnabled val="1"/>
        </dgm:presLayoutVars>
      </dgm:prSet>
      <dgm:spPr/>
    </dgm:pt>
  </dgm:ptLst>
  <dgm:cxnLst>
    <dgm:cxn modelId="{5EB40C2D-8DD3-4AB9-8F9B-B0A97B5BF9AB}" type="presOf" srcId="{DD45A332-D579-4818-9FC1-AB9090ABDCDC}" destId="{28D1B666-B9F9-41A0-9AB1-83F4A9EE97C6}" srcOrd="1" destOrd="0" presId="urn:microsoft.com/office/officeart/2005/8/layout/process1"/>
    <dgm:cxn modelId="{A21F933F-8460-443E-A7D7-A555BCDE278C}" srcId="{BE7147CE-1173-4D68-9B42-5C2712FA3AF7}" destId="{F8BF562E-6521-42F3-82C9-7D204A5FC4BC}" srcOrd="2" destOrd="0" parTransId="{CDA73502-DA0B-4C3C-804B-7CD151C6C06E}" sibTransId="{81B1AE52-BF4F-4599-809D-C713008B517B}"/>
    <dgm:cxn modelId="{98475E40-1FFD-4E04-AAF4-0E6D690042C3}" type="presOf" srcId="{3EA58998-975B-4B39-912F-13C20EA379E6}" destId="{72E76174-968A-4FDB-84A1-604E97EC02A5}" srcOrd="0" destOrd="0" presId="urn:microsoft.com/office/officeart/2005/8/layout/process1"/>
    <dgm:cxn modelId="{E95F4755-710C-4AE1-AAC7-E575FC39E47A}" srcId="{BE7147CE-1173-4D68-9B42-5C2712FA3AF7}" destId="{3EA58998-975B-4B39-912F-13C20EA379E6}" srcOrd="0" destOrd="0" parTransId="{4E545B90-427E-4CA4-9751-BDCE871626A9}" sibTransId="{DD45A332-D579-4818-9FC1-AB9090ABDCDC}"/>
    <dgm:cxn modelId="{ED8F7C8C-A737-4748-9656-A298A2612F03}" type="presOf" srcId="{DD45A332-D579-4818-9FC1-AB9090ABDCDC}" destId="{AC17B244-9A06-48B5-9CF7-E32B5E218533}" srcOrd="0" destOrd="0" presId="urn:microsoft.com/office/officeart/2005/8/layout/process1"/>
    <dgm:cxn modelId="{349D06AF-AAD4-489F-AA2C-1BD3B4D549BC}" type="presOf" srcId="{3DBAA591-FFDD-4D64-8900-74BE8ED671BB}" destId="{59B59CB0-F564-4555-B0E8-17462A94C63A}" srcOrd="1" destOrd="0" presId="urn:microsoft.com/office/officeart/2005/8/layout/process1"/>
    <dgm:cxn modelId="{300A70B5-F101-4051-AA3A-44016ED6D4BC}" type="presOf" srcId="{4AAA24FC-B5BB-48F5-B279-1FB8337D899C}" destId="{43C86FCF-43DB-4689-851B-D659BD102899}" srcOrd="0" destOrd="0" presId="urn:microsoft.com/office/officeart/2005/8/layout/process1"/>
    <dgm:cxn modelId="{120CB1B8-FD9A-4095-94F2-AD3586B1E442}" type="presOf" srcId="{BE7147CE-1173-4D68-9B42-5C2712FA3AF7}" destId="{A95A6A11-523A-4CB6-8911-9763A53AEF0E}" srcOrd="0" destOrd="0" presId="urn:microsoft.com/office/officeart/2005/8/layout/process1"/>
    <dgm:cxn modelId="{3292D6C1-7510-40DF-A8E8-454BA773EB3B}" srcId="{BE7147CE-1173-4D68-9B42-5C2712FA3AF7}" destId="{4AAA24FC-B5BB-48F5-B279-1FB8337D899C}" srcOrd="1" destOrd="0" parTransId="{8F2CC1F0-50CC-4DA8-9E89-37D16AA3A22F}" sibTransId="{3DBAA591-FFDD-4D64-8900-74BE8ED671BB}"/>
    <dgm:cxn modelId="{1A43F3C5-A6F1-4DF5-851B-042417D132AE}" type="presOf" srcId="{F8BF562E-6521-42F3-82C9-7D204A5FC4BC}" destId="{0BC67974-902B-460E-9DE5-237ADA36170D}" srcOrd="0" destOrd="0" presId="urn:microsoft.com/office/officeart/2005/8/layout/process1"/>
    <dgm:cxn modelId="{0C0A0EF9-D992-4E66-9641-FFED7E28ABF0}" type="presOf" srcId="{3DBAA591-FFDD-4D64-8900-74BE8ED671BB}" destId="{34880B38-FA3B-427D-878D-7A01F02FC245}" srcOrd="0" destOrd="0" presId="urn:microsoft.com/office/officeart/2005/8/layout/process1"/>
    <dgm:cxn modelId="{7462E5E4-584A-4039-BA5E-6FCA2ACE60AD}" type="presParOf" srcId="{A95A6A11-523A-4CB6-8911-9763A53AEF0E}" destId="{72E76174-968A-4FDB-84A1-604E97EC02A5}" srcOrd="0" destOrd="0" presId="urn:microsoft.com/office/officeart/2005/8/layout/process1"/>
    <dgm:cxn modelId="{2E5AE77D-B6B1-465C-AD17-2FCD5ADB1F7B}" type="presParOf" srcId="{A95A6A11-523A-4CB6-8911-9763A53AEF0E}" destId="{AC17B244-9A06-48B5-9CF7-E32B5E218533}" srcOrd="1" destOrd="0" presId="urn:microsoft.com/office/officeart/2005/8/layout/process1"/>
    <dgm:cxn modelId="{C5BA290F-B66C-4651-917E-57E8C306FCC5}" type="presParOf" srcId="{AC17B244-9A06-48B5-9CF7-E32B5E218533}" destId="{28D1B666-B9F9-41A0-9AB1-83F4A9EE97C6}" srcOrd="0" destOrd="0" presId="urn:microsoft.com/office/officeart/2005/8/layout/process1"/>
    <dgm:cxn modelId="{39B0C878-9DC5-49AB-8C79-46BA2D88B79D}" type="presParOf" srcId="{A95A6A11-523A-4CB6-8911-9763A53AEF0E}" destId="{43C86FCF-43DB-4689-851B-D659BD102899}" srcOrd="2" destOrd="0" presId="urn:microsoft.com/office/officeart/2005/8/layout/process1"/>
    <dgm:cxn modelId="{83B5790E-698B-491F-BC73-2ADCCC054253}" type="presParOf" srcId="{A95A6A11-523A-4CB6-8911-9763A53AEF0E}" destId="{34880B38-FA3B-427D-878D-7A01F02FC245}" srcOrd="3" destOrd="0" presId="urn:microsoft.com/office/officeart/2005/8/layout/process1"/>
    <dgm:cxn modelId="{1DCD93A9-E923-4CD2-A3CF-C82CBA1AA466}" type="presParOf" srcId="{34880B38-FA3B-427D-878D-7A01F02FC245}" destId="{59B59CB0-F564-4555-B0E8-17462A94C63A}" srcOrd="0" destOrd="0" presId="urn:microsoft.com/office/officeart/2005/8/layout/process1"/>
    <dgm:cxn modelId="{5CC4FFBF-BE42-4445-952B-62DBE5A3ABB2}" type="presParOf" srcId="{A95A6A11-523A-4CB6-8911-9763A53AEF0E}" destId="{0BC67974-902B-460E-9DE5-237ADA36170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76174-968A-4FDB-84A1-604E97EC02A5}">
      <dsp:nvSpPr>
        <dsp:cNvPr id="0" name=""/>
        <dsp:cNvSpPr/>
      </dsp:nvSpPr>
      <dsp:spPr>
        <a:xfrm>
          <a:off x="8055" y="847810"/>
          <a:ext cx="2407786" cy="14446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Intentie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document</a:t>
          </a:r>
        </a:p>
      </dsp:txBody>
      <dsp:txXfrm>
        <a:off x="50368" y="890123"/>
        <a:ext cx="2323160" cy="1360045"/>
      </dsp:txXfrm>
    </dsp:sp>
    <dsp:sp modelId="{AC17B244-9A06-48B5-9CF7-E32B5E218533}">
      <dsp:nvSpPr>
        <dsp:cNvPr id="0" name=""/>
        <dsp:cNvSpPr/>
      </dsp:nvSpPr>
      <dsp:spPr>
        <a:xfrm>
          <a:off x="2458920" y="1271580"/>
          <a:ext cx="905850" cy="5971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2458920" y="1391006"/>
        <a:ext cx="726711" cy="358278"/>
      </dsp:txXfrm>
    </dsp:sp>
    <dsp:sp modelId="{43C86FCF-43DB-4689-851B-D659BD102899}">
      <dsp:nvSpPr>
        <dsp:cNvPr id="0" name=""/>
        <dsp:cNvSpPr/>
      </dsp:nvSpPr>
      <dsp:spPr>
        <a:xfrm>
          <a:off x="3378956" y="847810"/>
          <a:ext cx="2407786" cy="14446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Bouw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envelop</a:t>
          </a:r>
        </a:p>
      </dsp:txBody>
      <dsp:txXfrm>
        <a:off x="3421269" y="890123"/>
        <a:ext cx="2323160" cy="1360045"/>
      </dsp:txXfrm>
    </dsp:sp>
    <dsp:sp modelId="{34880B38-FA3B-427D-878D-7A01F02FC245}">
      <dsp:nvSpPr>
        <dsp:cNvPr id="0" name=""/>
        <dsp:cNvSpPr/>
      </dsp:nvSpPr>
      <dsp:spPr>
        <a:xfrm>
          <a:off x="5826850" y="1271580"/>
          <a:ext cx="911792" cy="5971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kern="1200"/>
        </a:p>
      </dsp:txBody>
      <dsp:txXfrm>
        <a:off x="5826850" y="1391006"/>
        <a:ext cx="732653" cy="358278"/>
      </dsp:txXfrm>
    </dsp:sp>
    <dsp:sp modelId="{0BC67974-902B-460E-9DE5-237ADA36170D}">
      <dsp:nvSpPr>
        <dsp:cNvPr id="0" name=""/>
        <dsp:cNvSpPr/>
      </dsp:nvSpPr>
      <dsp:spPr>
        <a:xfrm>
          <a:off x="6749857" y="847810"/>
          <a:ext cx="2407786" cy="14446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Bouwplan</a:t>
          </a:r>
        </a:p>
      </dsp:txBody>
      <dsp:txXfrm>
        <a:off x="6792170" y="890123"/>
        <a:ext cx="2323160" cy="1360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F9090-5480-4651-A0E3-1ACACB171E3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6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EFED6-4DCE-438D-BD8A-EED713DA17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9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67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02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162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12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67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719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45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294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481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5203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22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089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EFED6-4DCE-438D-BD8A-EED713DA17A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03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D9EE-280C-0E43-AD62-9799A3FB5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33EDB6-F346-3D44-A269-53EAC30C5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91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2F009-C00D-6F44-A7A1-D2C30A34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800" y="283063"/>
            <a:ext cx="10169768" cy="1325563"/>
          </a:xfrm>
        </p:spPr>
        <p:txBody>
          <a:bodyPr>
            <a:normAutofit/>
          </a:bodyPr>
          <a:lstStyle>
            <a:lvl1pPr>
              <a:defRPr sz="2200" b="1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DBD1A4-C2BC-3348-9BC2-27B9D144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800" y="1825625"/>
            <a:ext cx="10169768" cy="435133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941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C5FFF-1558-DD4E-AA27-E4031CC1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800" y="259618"/>
            <a:ext cx="10169768" cy="1325563"/>
          </a:xfrm>
        </p:spPr>
        <p:txBody>
          <a:bodyPr>
            <a:normAutofit/>
          </a:bodyPr>
          <a:lstStyle>
            <a:lvl1pPr>
              <a:defRPr sz="220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D97854-09CD-784D-B91F-F2361D78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4032" y="1825625"/>
            <a:ext cx="4835768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26F721-16BC-A04F-A6EB-3189AC1FE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3870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6750E-F21E-0749-96A5-F4C99720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800" y="259200"/>
            <a:ext cx="10515600" cy="1325563"/>
          </a:xfrm>
        </p:spPr>
        <p:txBody>
          <a:bodyPr>
            <a:normAutofit/>
          </a:bodyPr>
          <a:lstStyle>
            <a:lvl1pPr>
              <a:defRPr sz="220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3ED19B-8ED1-B24D-9496-36BBBBA8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975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96FA0-42A5-A348-95B6-D8C6E53DC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9754" y="2505075"/>
            <a:ext cx="519491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6E8F9F-C8D9-F24B-AC50-F6E673F4A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89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114F819-2ED2-E843-B8D6-6735C8346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5613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963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4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BA363-1DA8-AC4E-942E-7CE77B18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5" y="457200"/>
            <a:ext cx="10175633" cy="703385"/>
          </a:xfrm>
        </p:spPr>
        <p:txBody>
          <a:bodyPr anchor="b">
            <a:normAutofit/>
          </a:bodyPr>
          <a:lstStyle>
            <a:lvl1pPr>
              <a:defRPr sz="2200" b="1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2A560-D334-A14E-A702-C239AD670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51231"/>
            <a:ext cx="6172200" cy="430981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200" baseline="0"/>
            </a:lvl1pPr>
            <a:lvl2pPr marL="685800" indent="-228600">
              <a:buFont typeface="Wingdings" pitchFamily="2" charset="2"/>
              <a:buChar char="§"/>
              <a:defRPr sz="2000" baseline="0"/>
            </a:lvl2pPr>
            <a:lvl3pPr marL="1143000" indent="-228600">
              <a:buFont typeface="Wingdings" pitchFamily="2" charset="2"/>
              <a:buChar char="§"/>
              <a:defRPr sz="1800" baseline="0"/>
            </a:lvl3pPr>
            <a:lvl4pPr marL="1600200" indent="-228600">
              <a:buFont typeface="Wingdings" pitchFamily="2" charset="2"/>
              <a:buChar char="§"/>
              <a:defRPr sz="1600" baseline="0"/>
            </a:lvl4pPr>
            <a:lvl5pPr marL="2057400" indent="-228600">
              <a:buFont typeface="Wingdings" pitchFamily="2" charset="2"/>
              <a:buChar char="§"/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399844-A0FB-5743-AAEF-91A802C70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755" y="1559169"/>
            <a:ext cx="3592270" cy="4309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0101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AD3E7-3649-8D44-B26D-BDF22B8D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5" y="457200"/>
            <a:ext cx="10175633" cy="703385"/>
          </a:xfrm>
        </p:spPr>
        <p:txBody>
          <a:bodyPr anchor="b">
            <a:normAutofit/>
          </a:bodyPr>
          <a:lstStyle>
            <a:lvl1pPr>
              <a:defRPr sz="2200" b="1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06C94C9-031A-DF44-BF8E-9FC9AEC96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39508"/>
            <a:ext cx="6172200" cy="43215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A61E6F-884C-1B4A-AA58-A1019C09F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754" y="1547446"/>
            <a:ext cx="3603993" cy="4321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5375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A01D61-A703-AE40-B18D-28EDF6BA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032" y="259618"/>
            <a:ext cx="101697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CB3D69-8C8A-4D4F-ACD8-1D59E2D05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4032" y="1825625"/>
            <a:ext cx="101697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Gewone tekst om te schrijven</a:t>
            </a:r>
          </a:p>
        </p:txBody>
      </p:sp>
      <p:pic>
        <p:nvPicPr>
          <p:cNvPr id="9" name="Afbeelding 8" descr="Afbeelding met honkbal, meter&#10;&#10;Automatisch gegenereerde beschrijving">
            <a:extLst>
              <a:ext uri="{FF2B5EF4-FFF2-40B4-BE49-F238E27FC236}">
                <a16:creationId xmlns:a16="http://schemas.microsoft.com/office/drawing/2014/main" id="{84427372-D364-1B4C-8C98-2CB6654B4C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4711" y="701325"/>
            <a:ext cx="355690" cy="3556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544994E-96A7-A348-8977-0E72E93061E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3985846"/>
            <a:ext cx="2872154" cy="28721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A35C6A-4B4A-4140-A4A9-90721355299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33000" y="-1954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None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fi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172B37AA-8F6D-B24E-A73A-C4920AC155A8}"/>
              </a:ext>
            </a:extLst>
          </p:cNvPr>
          <p:cNvSpPr txBox="1"/>
          <p:nvPr/>
        </p:nvSpPr>
        <p:spPr>
          <a:xfrm>
            <a:off x="1316125" y="694655"/>
            <a:ext cx="5485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MIDDENHUUR: MEER GRIP OP GROEI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10E8CC1-6306-CE4A-80A7-47A19408DDC9}"/>
              </a:ext>
            </a:extLst>
          </p:cNvPr>
          <p:cNvSpPr txBox="1"/>
          <p:nvPr/>
        </p:nvSpPr>
        <p:spPr>
          <a:xfrm>
            <a:off x="1316125" y="1156320"/>
            <a:ext cx="846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ONDERZOEK NAAR DE REALISATIE VAN GEMEENTELIJKE DOELEN VOOR WONINGEN IN HET MIDDENHUURSEGMENT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BB5143E-5C35-4A24-8A2F-FF9B30B0C216}"/>
              </a:ext>
            </a:extLst>
          </p:cNvPr>
          <p:cNvSpPr txBox="1"/>
          <p:nvPr/>
        </p:nvSpPr>
        <p:spPr>
          <a:xfrm>
            <a:off x="3082294" y="5957091"/>
            <a:ext cx="9211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>
                <a:solidFill>
                  <a:schemeClr val="bg1"/>
                </a:solidFill>
              </a:rPr>
              <a:t>TECHNISCHE BIJEENKOMST GEMEENTERAAD </a:t>
            </a:r>
          </a:p>
          <a:p>
            <a:r>
              <a:rPr lang="nl-NL" sz="2200" b="1" dirty="0">
                <a:solidFill>
                  <a:schemeClr val="bg1"/>
                </a:solidFill>
              </a:rPr>
              <a:t>14 MAART 2023</a:t>
            </a:r>
            <a:endParaRPr lang="nl-NL" sz="2200" b="1" dirty="0"/>
          </a:p>
        </p:txBody>
      </p:sp>
    </p:spTree>
    <p:extLst>
      <p:ext uri="{BB962C8B-B14F-4D97-AF65-F5344CB8AC3E}">
        <p14:creationId xmlns:p14="http://schemas.microsoft.com/office/powerpoint/2010/main" val="181953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800" y="685210"/>
            <a:ext cx="6610389" cy="406328"/>
          </a:xfrm>
        </p:spPr>
        <p:txBody>
          <a:bodyPr>
            <a:normAutofit/>
          </a:bodyPr>
          <a:lstStyle/>
          <a:p>
            <a:r>
              <a:rPr lang="nl-NL" dirty="0"/>
              <a:t>bestuurlijke reactie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894" y="1774933"/>
            <a:ext cx="10193053" cy="456914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Onderscheid middenhuur en betaalbare koop;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Concrete en meetbare </a:t>
            </a:r>
            <a:r>
              <a:rPr lang="nl-NL" sz="2400" dirty="0" err="1"/>
              <a:t>middenhuurdoelen</a:t>
            </a:r>
            <a:r>
              <a:rPr lang="nl-NL" sz="2400" dirty="0"/>
              <a:t> in nog vast te stellen omgevingsvisies;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Bijhouden </a:t>
            </a:r>
            <a:r>
              <a:rPr lang="nl-NL" sz="2400" dirty="0" err="1"/>
              <a:t>middenhuurproductie</a:t>
            </a:r>
            <a:r>
              <a:rPr lang="nl-NL" sz="2400" dirty="0"/>
              <a:t> en rapportage aan raad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UPP biedt voldoende bruikbare en doelgerichte structuur binnen projecten.</a:t>
            </a:r>
          </a:p>
        </p:txBody>
      </p:sp>
    </p:spTree>
    <p:extLst>
      <p:ext uri="{BB962C8B-B14F-4D97-AF65-F5344CB8AC3E}">
        <p14:creationId xmlns:p14="http://schemas.microsoft.com/office/powerpoint/2010/main" val="367203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0E9BF941-A268-4ADA-9191-A5BD402D2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Afronding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CAFD464-E827-4CAE-95E2-5ABB44CC9358}"/>
              </a:ext>
            </a:extLst>
          </p:cNvPr>
          <p:cNvSpPr/>
          <p:nvPr/>
        </p:nvSpPr>
        <p:spPr>
          <a:xfrm>
            <a:off x="7355305" y="0"/>
            <a:ext cx="27271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7046716-2475-4AA5-B163-9C6F9A7E28E4}"/>
              </a:ext>
            </a:extLst>
          </p:cNvPr>
          <p:cNvSpPr txBox="1"/>
          <p:nvPr/>
        </p:nvSpPr>
        <p:spPr>
          <a:xfrm>
            <a:off x="1179755" y="2905780"/>
            <a:ext cx="4331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Welke vragen heeft u?</a:t>
            </a:r>
          </a:p>
        </p:txBody>
      </p:sp>
      <p:pic>
        <p:nvPicPr>
          <p:cNvPr id="5" name="Afbeelding 4" descr="Afbeelding met gebouw, buiten, stad, rivier&#10;&#10;Automatisch gegenereerde beschrijving">
            <a:extLst>
              <a:ext uri="{FF2B5EF4-FFF2-40B4-BE49-F238E27FC236}">
                <a16:creationId xmlns:a16="http://schemas.microsoft.com/office/drawing/2014/main" id="{7A971204-7F57-4094-BFAC-DFC4973F1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" t="-5164" r="-1550" b="1047"/>
          <a:stretch/>
        </p:blipFill>
        <p:spPr>
          <a:xfrm>
            <a:off x="7628021" y="-401124"/>
            <a:ext cx="4630838" cy="76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8">
            <a:extLst>
              <a:ext uri="{FF2B5EF4-FFF2-40B4-BE49-F238E27FC236}">
                <a16:creationId xmlns:a16="http://schemas.microsoft.com/office/drawing/2014/main" id="{527C73F8-20EB-9C25-57DF-E365F412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233" y="0"/>
            <a:ext cx="5309118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5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6623EAE-E541-196C-59CD-C58F4872B5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0602943"/>
              </p:ext>
            </p:extLst>
          </p:nvPr>
        </p:nvGraphicFramePr>
        <p:xfrm>
          <a:off x="1180800" y="1005823"/>
          <a:ext cx="9165699" cy="3140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0339781-FC81-48CB-ABA3-FF5F8C28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Onderscheid UPP en gestructureerde aanpak in projecten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C363C3D1-14BC-AF46-800E-18E9CCE29800}"/>
              </a:ext>
            </a:extLst>
          </p:cNvPr>
          <p:cNvSpPr/>
          <p:nvPr/>
        </p:nvSpPr>
        <p:spPr>
          <a:xfrm rot="16200000">
            <a:off x="3544867" y="3369500"/>
            <a:ext cx="1064713" cy="5887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19378F61-82ED-3BF3-2266-F92C41559E93}"/>
              </a:ext>
            </a:extLst>
          </p:cNvPr>
          <p:cNvSpPr/>
          <p:nvPr/>
        </p:nvSpPr>
        <p:spPr>
          <a:xfrm rot="16200000">
            <a:off x="6941508" y="3369500"/>
            <a:ext cx="1064713" cy="5887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14D7E84-E6D3-291B-AF90-EAF260C666CD}"/>
              </a:ext>
            </a:extLst>
          </p:cNvPr>
          <p:cNvGrpSpPr/>
          <p:nvPr/>
        </p:nvGrpSpPr>
        <p:grpSpPr>
          <a:xfrm>
            <a:off x="2942224" y="4385153"/>
            <a:ext cx="5638105" cy="1076195"/>
            <a:chOff x="8055" y="847810"/>
            <a:chExt cx="2407786" cy="144467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1D8A740F-891E-8099-51A5-C9B3398E3A26}"/>
                </a:ext>
              </a:extLst>
            </p:cNvPr>
            <p:cNvSpPr/>
            <p:nvPr/>
          </p:nvSpPr>
          <p:spPr>
            <a:xfrm>
              <a:off x="8055" y="847810"/>
              <a:ext cx="2407786" cy="1444671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hthoek: afgeronde hoeken 4">
              <a:extLst>
                <a:ext uri="{FF2B5EF4-FFF2-40B4-BE49-F238E27FC236}">
                  <a16:creationId xmlns:a16="http://schemas.microsoft.com/office/drawing/2014/main" id="{E88D71CB-C14A-021B-8F66-39D7039DC2F7}"/>
                </a:ext>
              </a:extLst>
            </p:cNvPr>
            <p:cNvSpPr txBox="1"/>
            <p:nvPr/>
          </p:nvSpPr>
          <p:spPr>
            <a:xfrm>
              <a:off x="50368" y="890123"/>
              <a:ext cx="2323160" cy="136004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kern="1200">
                  <a:solidFill>
                    <a:schemeClr val="tx1"/>
                  </a:solidFill>
                </a:rPr>
                <a:t>Aanpak binnen projecten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63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5" y="732477"/>
            <a:ext cx="10175633" cy="428108"/>
          </a:xfrm>
        </p:spPr>
        <p:txBody>
          <a:bodyPr/>
          <a:lstStyle/>
          <a:p>
            <a:r>
              <a:rPr lang="nl-NL" dirty="0"/>
              <a:t>Inhoud presentatie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754" y="1779301"/>
            <a:ext cx="5695002" cy="432154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/>
              <a:t> Context: waar hebben we het over?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/>
              <a:t> Wat hebben we onderzocht?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/>
              <a:t> Belangrijkste uitkomsten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/>
              <a:t> Aanbevelingen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/>
              <a:t> Reactie College van B&amp;W</a:t>
            </a:r>
          </a:p>
          <a:p>
            <a:pPr marL="447675" indent="-447675"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67918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Afbeelding met boom, lucht, buiten, grond&#10;&#10;Automatisch gegenereerde beschrijving">
            <a:extLst>
              <a:ext uri="{FF2B5EF4-FFF2-40B4-BE49-F238E27FC236}">
                <a16:creationId xmlns:a16="http://schemas.microsoft.com/office/drawing/2014/main" id="{9FD11D51-2E54-E058-DB47-A1F84C43A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9363" y="1608626"/>
            <a:ext cx="2801938" cy="3759200"/>
          </a:xfrm>
        </p:spPr>
      </p:pic>
      <p:pic>
        <p:nvPicPr>
          <p:cNvPr id="12" name="Afbeelding 11" descr="Afbeelding met boom, buiten, gebouw, lucht&#10;&#10;Automatisch gegenereerde beschrijving">
            <a:extLst>
              <a:ext uri="{FF2B5EF4-FFF2-40B4-BE49-F238E27FC236}">
                <a16:creationId xmlns:a16="http://schemas.microsoft.com/office/drawing/2014/main" id="{1644498C-8BFE-DE45-1735-536339C4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0" y="1608626"/>
            <a:ext cx="1874838" cy="2301875"/>
          </a:xfrm>
          <a:prstGeom prst="rect">
            <a:avLst/>
          </a:prstGeom>
        </p:spPr>
      </p:pic>
      <p:pic>
        <p:nvPicPr>
          <p:cNvPr id="17" name="Afbeelding 16" descr="Afbeelding met buiten, lucht, gebouw, gras&#10;&#10;Automatisch gegenereerde beschrijving">
            <a:extLst>
              <a:ext uri="{FF2B5EF4-FFF2-40B4-BE49-F238E27FC236}">
                <a16:creationId xmlns:a16="http://schemas.microsoft.com/office/drawing/2014/main" id="{E0A0D145-A350-4CF6-ADA3-2F1E454BC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150" y="3980351"/>
            <a:ext cx="1874838" cy="1387475"/>
          </a:xfrm>
          <a:prstGeom prst="rect">
            <a:avLst/>
          </a:prstGeom>
        </p:spPr>
      </p:pic>
      <p:pic>
        <p:nvPicPr>
          <p:cNvPr id="19" name="Afbeelding 18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4AC05B3C-43B1-BF99-7B84-698439333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50" y="1608626"/>
            <a:ext cx="2482850" cy="1844675"/>
          </a:xfrm>
          <a:prstGeom prst="rect">
            <a:avLst/>
          </a:prstGeom>
        </p:spPr>
      </p:pic>
      <p:pic>
        <p:nvPicPr>
          <p:cNvPr id="16" name="Afbeelding 15" descr="Afbeelding met lucht, buiten, kraan&#10;&#10;Automatisch gegenereerde beschrijving">
            <a:extLst>
              <a:ext uri="{FF2B5EF4-FFF2-40B4-BE49-F238E27FC236}">
                <a16:creationId xmlns:a16="http://schemas.microsoft.com/office/drawing/2014/main" id="{2CCF01B2-37B0-C992-FC8B-6034C7D83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250" y="3523151"/>
            <a:ext cx="2482850" cy="1844675"/>
          </a:xfrm>
          <a:prstGeom prst="rect">
            <a:avLst/>
          </a:prstGeom>
        </p:spPr>
      </p:pic>
      <p:pic>
        <p:nvPicPr>
          <p:cNvPr id="22" name="Afbeelding 21" descr="Afbeelding met lucht, buiten, berg, blauw&#10;&#10;Automatisch gegenereerde beschrijving">
            <a:extLst>
              <a:ext uri="{FF2B5EF4-FFF2-40B4-BE49-F238E27FC236}">
                <a16:creationId xmlns:a16="http://schemas.microsoft.com/office/drawing/2014/main" id="{EAFA7808-AC91-7337-BB6C-E74765880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6950" y="1608626"/>
            <a:ext cx="2801938" cy="37592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800" y="283063"/>
            <a:ext cx="10169768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AANLEIDING</a:t>
            </a:r>
          </a:p>
        </p:txBody>
      </p:sp>
    </p:spTree>
    <p:extLst>
      <p:ext uri="{BB962C8B-B14F-4D97-AF65-F5344CB8AC3E}">
        <p14:creationId xmlns:p14="http://schemas.microsoft.com/office/powerpoint/2010/main" val="417913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3" y="710648"/>
            <a:ext cx="10175633" cy="428108"/>
          </a:xfrm>
        </p:spPr>
        <p:txBody>
          <a:bodyPr/>
          <a:lstStyle/>
          <a:p>
            <a:r>
              <a:rPr lang="nl-NL" dirty="0"/>
              <a:t>Utrechts beleid voor </a:t>
            </a:r>
            <a:r>
              <a:rPr lang="nl-NL" dirty="0" err="1"/>
              <a:t>middenhuur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753" y="1779301"/>
            <a:ext cx="9552415" cy="432154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200" dirty="0"/>
              <a:t> Actieplan Middenhuur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200" dirty="0"/>
              <a:t> Doel middensegment</a:t>
            </a:r>
          </a:p>
          <a:p>
            <a:pPr lvl="1"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000" dirty="0"/>
              <a:t> In 2040 25% woningvoorraad middensegment (coalitieakkoord 2018)</a:t>
            </a:r>
          </a:p>
          <a:p>
            <a:pPr lvl="1"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200" dirty="0"/>
              <a:t> Plancapaciteit nieuwe projecten 35% middensegment (coalitieakkoord 2022)</a:t>
            </a:r>
            <a:endParaRPr lang="nl-NL" sz="2400" dirty="0"/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Aanpak om deze doelen in projecten te realiseren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endParaRPr lang="nl-NL" sz="2400" dirty="0"/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endParaRPr lang="nl-NL" sz="2400" dirty="0"/>
          </a:p>
          <a:p>
            <a:pPr marL="447675" indent="-447675"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01564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5" y="732477"/>
            <a:ext cx="10175633" cy="428108"/>
          </a:xfrm>
        </p:spPr>
        <p:txBody>
          <a:bodyPr/>
          <a:lstStyle/>
          <a:p>
            <a:r>
              <a:rPr lang="nl-NL" dirty="0"/>
              <a:t>ONDERZOEK REKENKAMER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753" y="1779301"/>
            <a:ext cx="9552415" cy="432154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Focus op midden</a:t>
            </a:r>
            <a:r>
              <a:rPr lang="nl-NL" sz="2400" i="1" u="sng" dirty="0"/>
              <a:t>huur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Wat doet de gemeente om aanbod middenhuur te vergroten?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Wat weten we over ontwikkeling (aandeel) middenhuur?</a:t>
            </a: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400" dirty="0"/>
              <a:t> Is er samenhang tussen deze ontwikkeling en het gemeentelijk handelen?</a:t>
            </a:r>
          </a:p>
          <a:p>
            <a:pPr lvl="1"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200" dirty="0"/>
              <a:t> Werking Actieplan Middenhuur</a:t>
            </a:r>
          </a:p>
          <a:p>
            <a:pPr lvl="1"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r>
              <a:rPr lang="nl-NL" sz="2200" dirty="0"/>
              <a:t> Gemeentelijke aanpak in projecten</a:t>
            </a:r>
          </a:p>
        </p:txBody>
      </p:sp>
    </p:spTree>
    <p:extLst>
      <p:ext uri="{BB962C8B-B14F-4D97-AF65-F5344CB8AC3E}">
        <p14:creationId xmlns:p14="http://schemas.microsoft.com/office/powerpoint/2010/main" val="1693656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5" y="732477"/>
            <a:ext cx="10175633" cy="428108"/>
          </a:xfrm>
        </p:spPr>
        <p:txBody>
          <a:bodyPr/>
          <a:lstStyle/>
          <a:p>
            <a:r>
              <a:rPr lang="nl-NL" dirty="0"/>
              <a:t>Voorbeeldcasus: Thomas à </a:t>
            </a:r>
            <a:r>
              <a:rPr lang="nl-NL" dirty="0" err="1"/>
              <a:t>kempisplantsoen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655" y="1285393"/>
            <a:ext cx="6712964" cy="5228824"/>
          </a:xfrm>
        </p:spPr>
        <p:txBody>
          <a:bodyPr>
            <a:normAutofit/>
          </a:bodyPr>
          <a:lstStyle/>
          <a:p>
            <a:pPr marL="914400" lvl="1" indent="-457200">
              <a:lnSpc>
                <a:spcPct val="130000"/>
              </a:lnSpc>
              <a:buClr>
                <a:srgbClr val="BE1622"/>
              </a:buClr>
              <a:buFont typeface="Arial" panose="020B0604020202020204" pitchFamily="34" charset="0"/>
              <a:buChar char="•"/>
            </a:pPr>
            <a:endParaRPr lang="nl-NL" sz="2200" dirty="0"/>
          </a:p>
          <a:p>
            <a:pPr marL="457200" indent="-4572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endParaRPr lang="nl-NL" sz="2400" dirty="0"/>
          </a:p>
          <a:p>
            <a:pPr marL="457200" indent="-4572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6752FBF-3CA2-D864-CA35-14D72861E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934" y="1553982"/>
            <a:ext cx="7015654" cy="42877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569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D2E43-0073-1B18-5F93-2106C4E9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Hoofdconclusie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47552-C027-339B-3DC0-5E905CE8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800" y="1399740"/>
            <a:ext cx="10169768" cy="4351338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nl-NL" dirty="0"/>
              <a:t> Het aandeel middenhuur in de woningvoorraad is stabiel gebleven (11%);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nl-NL" dirty="0"/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nl-NL" dirty="0"/>
              <a:t> Bijdrage beleid aan het bereiken van de doelen van een vergroot    midden(huur)segment is niet vast te stellen.</a:t>
            </a:r>
          </a:p>
        </p:txBody>
      </p:sp>
    </p:spTree>
    <p:extLst>
      <p:ext uri="{BB962C8B-B14F-4D97-AF65-F5344CB8AC3E}">
        <p14:creationId xmlns:p14="http://schemas.microsoft.com/office/powerpoint/2010/main" val="120940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66" y="660665"/>
            <a:ext cx="10169768" cy="469169"/>
          </a:xfrm>
        </p:spPr>
        <p:txBody>
          <a:bodyPr/>
          <a:lstStyle/>
          <a:p>
            <a:r>
              <a:rPr lang="nl-NL" dirty="0"/>
              <a:t>Drie deelconclusies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800" y="1237105"/>
            <a:ext cx="10169768" cy="4412134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Clr>
                <a:srgbClr val="BE1622"/>
              </a:buClr>
              <a:buNone/>
            </a:pPr>
            <a:endParaRPr lang="nl-NL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1563" indent="-3429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Doelen zijn niet specifiek geformuleerd en onvoldoende richtinggevend.</a:t>
            </a:r>
          </a:p>
          <a:p>
            <a:pPr marL="1071563" indent="-3429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1563" indent="-3429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gemeente heeft geen zicht op </a:t>
            </a:r>
            <a:r>
              <a:rPr lang="nl-NL" i="1" dirty="0">
                <a:latin typeface="Arial" panose="020B0604020202020204" pitchFamily="34" charset="0"/>
                <a:cs typeface="Arial" panose="020B0604020202020204" pitchFamily="34" charset="0"/>
              </a:rPr>
              <a:t>realisatie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middenhuurwoningen, daarover wordt geen verantwoording afgelegd aan de raad.</a:t>
            </a:r>
          </a:p>
          <a:p>
            <a:pPr marL="1071563" indent="-3429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1563" indent="-3429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Gemeentelijke aanpak in projecten is ongestructureerd, onvoldoende navolgbaar en projectgebonden.</a:t>
            </a:r>
          </a:p>
          <a:p>
            <a:pPr marL="342900" indent="-3429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BE1622"/>
              </a:buClr>
              <a:buFont typeface="Wingdings" panose="05000000000000000000" pitchFamily="2" charset="2"/>
              <a:buChar char="q"/>
            </a:pPr>
            <a:endParaRPr lang="nl-NL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buClr>
                <a:srgbClr val="BE1622"/>
              </a:buCl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28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EEF1F26-7B8F-404B-84F3-A4033BCF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55" y="732477"/>
            <a:ext cx="10175633" cy="428108"/>
          </a:xfrm>
        </p:spPr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1B93EEC-8205-7F41-8EAD-133CE9113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9755" y="1804586"/>
            <a:ext cx="9552415" cy="432154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sz="2400" dirty="0"/>
              <a:t>Formuleer meetbare gemeentelijke doelen voor middenhuur;</a:t>
            </a:r>
            <a:endParaRPr lang="nl-NL" sz="2400" i="1" u="sng" dirty="0"/>
          </a:p>
          <a:p>
            <a:pPr marL="457200" indent="-4572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sz="2400" dirty="0"/>
              <a:t>Werk doelen uit op wijkniveau en in concrete projecten;</a:t>
            </a:r>
          </a:p>
          <a:p>
            <a:pPr marL="457200" indent="-4572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sz="2400" dirty="0"/>
              <a:t>Ontwikkel zicht op realisatie middenhuurwoningen en rapporteer daarover;</a:t>
            </a:r>
          </a:p>
          <a:p>
            <a:pPr marL="457200" indent="-457200">
              <a:lnSpc>
                <a:spcPct val="130000"/>
              </a:lnSpc>
              <a:buClr>
                <a:srgbClr val="BE1622"/>
              </a:buClr>
              <a:buFont typeface="+mj-lt"/>
              <a:buAutoNum type="arabicPeriod"/>
            </a:pPr>
            <a:r>
              <a:rPr lang="nl-NL" sz="2400" dirty="0"/>
              <a:t>Zorg voor duidelijke structuur in sturing in projecten; 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32302461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515 Powerpoint_Rekenkamer_1  -  Read-Only (1)" id="{66051369-8B60-4C43-BA55-3F093D4E3ED0}" vid="{4AEDE4E9-942D-4E35-BADA-4760C8C52B4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8BCDF5641F042991F8856DFC0E832" ma:contentTypeVersion="4" ma:contentTypeDescription="Create a new document." ma:contentTypeScope="" ma:versionID="965f14822438a13a2ca293d9bd4232a5">
  <xsd:schema xmlns:xsd="http://www.w3.org/2001/XMLSchema" xmlns:xs="http://www.w3.org/2001/XMLSchema" xmlns:p="http://schemas.microsoft.com/office/2006/metadata/properties" xmlns:ns2="ad0395d9-37ff-4967-9b25-b51ad76f1461" targetNamespace="http://schemas.microsoft.com/office/2006/metadata/properties" ma:root="true" ma:fieldsID="b3981ed80ed048d56d065da17c85e97b" ns2:_="">
    <xsd:import namespace="ad0395d9-37ff-4967-9b25-b51ad76f1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0395d9-37ff-4967-9b25-b51ad76f1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FE220A-2541-4A38-AD4B-6436676917EF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d0395d9-37ff-4967-9b25-b51ad76f146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B555E8E-F2BB-4004-A1C3-F127DC7072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0395d9-37ff-4967-9b25-b51ad76f14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85A929-F72C-429F-BFEE-97887B279E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Powerpoint_Rekenkamer</Template>
  <TotalTime>11251</TotalTime>
  <Words>338</Words>
  <Application>Microsoft Office PowerPoint</Application>
  <PresentationFormat>Breedbeeld</PresentationFormat>
  <Paragraphs>75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Kantoorthema</vt:lpstr>
      <vt:lpstr>PowerPoint-presentatie</vt:lpstr>
      <vt:lpstr>Inhoud presentatie</vt:lpstr>
      <vt:lpstr>AANLEIDING</vt:lpstr>
      <vt:lpstr>Utrechts beleid voor middenhuur</vt:lpstr>
      <vt:lpstr>ONDERZOEK REKENKAMER</vt:lpstr>
      <vt:lpstr>Voorbeeldcasus: Thomas à kempisplantsoen</vt:lpstr>
      <vt:lpstr>Hoofdconclusie</vt:lpstr>
      <vt:lpstr>Drie deelconclusies</vt:lpstr>
      <vt:lpstr>AANBEVELINGEN</vt:lpstr>
      <vt:lpstr>bestuurlijke reactie</vt:lpstr>
      <vt:lpstr>Afronding</vt:lpstr>
      <vt:lpstr>PowerPoint-presentatie</vt:lpstr>
      <vt:lpstr>Onderscheid UPP en gestructureerde aanpak in projecten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 inwonerparticipatie</dc:title>
  <dc:creator>Pauline de</dc:creator>
  <cp:keywords>Presentatie technische bijeenkomst</cp:keywords>
  <cp:lastModifiedBy>Houten, Vince van</cp:lastModifiedBy>
  <cp:revision>518</cp:revision>
  <cp:lastPrinted>2023-02-14T17:16:01Z</cp:lastPrinted>
  <dcterms:created xsi:type="dcterms:W3CDTF">2021-03-18T08:28:18Z</dcterms:created>
  <dcterms:modified xsi:type="dcterms:W3CDTF">2023-09-20T13:07:21Z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0x0101002468BCDF5641F042991F8856DFC0E832</vt:lpwstr>
  </property>
</Properties>
</file>